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2" r:id="rId4"/>
    <p:sldId id="257" r:id="rId5"/>
    <p:sldId id="259" r:id="rId6"/>
    <p:sldId id="260" r:id="rId7"/>
    <p:sldId id="258" r:id="rId8"/>
    <p:sldId id="264" r:id="rId9"/>
    <p:sldId id="265" r:id="rId10"/>
    <p:sldId id="267" r:id="rId11"/>
    <p:sldId id="263" r:id="rId12"/>
    <p:sldId id="268" r:id="rId13"/>
    <p:sldId id="269" r:id="rId14"/>
    <p:sldId id="270" r:id="rId15"/>
    <p:sldId id="271" r:id="rId16"/>
    <p:sldId id="274" r:id="rId17"/>
    <p:sldId id="272" r:id="rId18"/>
    <p:sldId id="273"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1" r:id="rId45"/>
    <p:sldId id="300"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96" y="-52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E6654A3-E96C-4352-A8D1-C411E29C1289}" type="datetimeFigureOut">
              <a:rPr lang="en-GB" smtClean="0"/>
              <a:pPr/>
              <a:t>24/03/2013</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61E0D5E-1F30-4FFF-A268-58645F04DBD1}"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6654A3-E96C-4352-A8D1-C411E29C1289}" type="datetimeFigureOut">
              <a:rPr lang="en-GB" smtClean="0"/>
              <a:pPr/>
              <a:t>24/03/2013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A61E0D5E-1F30-4FFF-A268-58645F04DBD1}"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6654A3-E96C-4352-A8D1-C411E29C1289}" type="datetimeFigureOut">
              <a:rPr lang="en-GB" smtClean="0"/>
              <a:pPr/>
              <a:t>24/03/2013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A61E0D5E-1F30-4FFF-A268-58645F04DBD1}"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6654A3-E96C-4352-A8D1-C411E29C1289}" type="datetimeFigureOut">
              <a:rPr lang="en-GB" smtClean="0"/>
              <a:pPr/>
              <a:t>24/03/2013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A61E0D5E-1F30-4FFF-A268-58645F04DBD1}" type="slidenum">
              <a:rPr lang="en-GB" smtClean="0"/>
              <a:pPr/>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E6654A3-E96C-4352-A8D1-C411E29C1289}" type="datetimeFigureOut">
              <a:rPr lang="en-GB" smtClean="0"/>
              <a:pPr/>
              <a:t>24/03/2013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A61E0D5E-1F30-4FFF-A268-58645F04DBD1}" type="slidenum">
              <a:rPr lang="en-GB" smtClean="0"/>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E6654A3-E96C-4352-A8D1-C411E29C1289}" type="datetimeFigureOut">
              <a:rPr lang="en-GB" smtClean="0"/>
              <a:pPr/>
              <a:t>24/03/2013</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A61E0D5E-1F30-4FFF-A268-58645F04DBD1}" type="slidenum">
              <a:rPr lang="en-GB" smtClean="0"/>
              <a:pPr/>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E6654A3-E96C-4352-A8D1-C411E29C1289}" type="datetimeFigureOut">
              <a:rPr lang="en-GB" smtClean="0"/>
              <a:pPr/>
              <a:t>24/03/2013</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A61E0D5E-1F30-4FFF-A268-58645F04DBD1}"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E6654A3-E96C-4352-A8D1-C411E29C1289}" type="datetimeFigureOut">
              <a:rPr lang="en-GB" smtClean="0"/>
              <a:pPr/>
              <a:t>24/03/2013</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A61E0D5E-1F30-4FFF-A268-58645F04DBD1}" type="slidenum">
              <a:rPr lang="en-GB" smtClean="0"/>
              <a:pPr/>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E6654A3-E96C-4352-A8D1-C411E29C1289}" type="datetimeFigureOut">
              <a:rPr lang="en-GB" smtClean="0"/>
              <a:pPr/>
              <a:t>24/03/2013</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A61E0D5E-1F30-4FFF-A268-58645F04DBD1}"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E6654A3-E96C-4352-A8D1-C411E29C1289}" type="datetimeFigureOut">
              <a:rPr lang="en-GB" smtClean="0"/>
              <a:pPr/>
              <a:t>24/03/2013</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A61E0D5E-1F30-4FFF-A268-58645F04DBD1}"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E6654A3-E96C-4352-A8D1-C411E29C1289}" type="datetimeFigureOut">
              <a:rPr lang="en-GB" smtClean="0"/>
              <a:pPr/>
              <a:t>24/03/2013</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61E0D5E-1F30-4FFF-A268-58645F04DBD1}" type="slidenum">
              <a:rPr lang="en-GB" smtClean="0"/>
              <a:pPr/>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E6654A3-E96C-4352-A8D1-C411E29C1289}" type="datetimeFigureOut">
              <a:rPr lang="en-GB" smtClean="0"/>
              <a:pPr/>
              <a:t>24/03/2013</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61E0D5E-1F30-4FFF-A268-58645F04DBD1}"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Taxonomy of Evil</a:t>
            </a:r>
            <a:endParaRPr lang="en-GB" dirty="0"/>
          </a:p>
        </p:txBody>
      </p:sp>
      <p:sp>
        <p:nvSpPr>
          <p:cNvPr id="3" name="Subtitle 2"/>
          <p:cNvSpPr>
            <a:spLocks noGrp="1"/>
          </p:cNvSpPr>
          <p:nvPr>
            <p:ph type="subTitle" idx="1"/>
          </p:nvPr>
        </p:nvSpPr>
        <p:spPr/>
        <p:txBody>
          <a:bodyPr/>
          <a:lstStyle/>
          <a:p>
            <a:r>
              <a:rPr lang="en-GB" dirty="0" smtClean="0"/>
              <a:t>Pastor Bob Strachan</a:t>
            </a:r>
            <a:endParaRPr lang="en-GB" dirty="0"/>
          </a:p>
        </p:txBody>
      </p:sp>
    </p:spTree>
    <p:extLst>
      <p:ext uri="{BB962C8B-B14F-4D97-AF65-F5344CB8AC3E}">
        <p14:creationId xmlns:p14="http://schemas.microsoft.com/office/powerpoint/2010/main" xmlns="" val="16121005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16024"/>
          </a:xfrm>
        </p:spPr>
        <p:txBody>
          <a:bodyPr>
            <a:normAutofit fontScale="77500" lnSpcReduction="20000"/>
          </a:bodyPr>
          <a:lstStyle/>
          <a:p>
            <a:r>
              <a:rPr lang="en-GB" dirty="0" smtClean="0"/>
              <a:t>[</a:t>
            </a:r>
            <a:r>
              <a:rPr lang="en-GB" dirty="0"/>
              <a:t>17] These are wells without water, clouds that are carried with a tempest; to whom the mist of darkness is reserved for ever. [18] For when they speak great swelling words of vanity, they allure through the lusts of the flesh, through much wantonness, those that were clean escaped from them who live in error. [19] While they promise them liberty, they themselves are the servants of corruption: for of whom a man is overcome, of the same is he brought in bondage. [20] For if after they have escaped the pollutions of the world through the knowledge of the Lord and Saviour Jesus Christ, they are again entangled therein, and overcome, the latter end is worse with them than the beginning. [21] For it had been better for them not to have known the way of righteousness, than, after they have known it, to turn from the holy commandment delivered unto them. [22] But it is happened unto them according to the true proverb, The dog is turned to his own vomit again; and the sow that was washed to her wallowing in the mire. </a:t>
            </a:r>
          </a:p>
          <a:p>
            <a:endParaRPr lang="en-GB" dirty="0"/>
          </a:p>
        </p:txBody>
      </p:sp>
      <p:sp>
        <p:nvSpPr>
          <p:cNvPr id="3" name="Title 2"/>
          <p:cNvSpPr>
            <a:spLocks noGrp="1"/>
          </p:cNvSpPr>
          <p:nvPr>
            <p:ph type="title"/>
          </p:nvPr>
        </p:nvSpPr>
        <p:spPr/>
        <p:txBody>
          <a:bodyPr/>
          <a:lstStyle/>
          <a:p>
            <a:r>
              <a:rPr lang="en-GB" dirty="0" smtClean="0"/>
              <a:t>2 Peter 2</a:t>
            </a:r>
            <a:endParaRPr lang="en-GB" dirty="0"/>
          </a:p>
        </p:txBody>
      </p:sp>
    </p:spTree>
    <p:extLst>
      <p:ext uri="{BB962C8B-B14F-4D97-AF65-F5344CB8AC3E}">
        <p14:creationId xmlns:p14="http://schemas.microsoft.com/office/powerpoint/2010/main" xmlns="" val="38048364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5400600"/>
          </a:xfrm>
        </p:spPr>
        <p:txBody>
          <a:bodyPr>
            <a:normAutofit fontScale="85000" lnSpcReduction="20000"/>
          </a:bodyPr>
          <a:lstStyle/>
          <a:p>
            <a:r>
              <a:rPr lang="en-GB" b="1" dirty="0" smtClean="0"/>
              <a:t>Manifests </a:t>
            </a:r>
            <a:r>
              <a:rPr lang="en-GB" b="1" dirty="0"/>
              <a:t>as:</a:t>
            </a:r>
          </a:p>
          <a:p>
            <a:r>
              <a:rPr lang="en-GB" dirty="0" smtClean="0"/>
              <a:t>Besetting </a:t>
            </a:r>
            <a:r>
              <a:rPr lang="en-GB" dirty="0"/>
              <a:t>or compulsive sin, especially sexual </a:t>
            </a:r>
            <a:r>
              <a:rPr lang="en-GB" dirty="0" smtClean="0"/>
              <a:t>enslavement</a:t>
            </a:r>
          </a:p>
          <a:p>
            <a:pPr lvl="1"/>
            <a:r>
              <a:rPr lang="en-GB" dirty="0" smtClean="0"/>
              <a:t>Proverbs </a:t>
            </a:r>
            <a:r>
              <a:rPr lang="en-GB" dirty="0"/>
              <a:t>5:22 </a:t>
            </a:r>
            <a:r>
              <a:rPr lang="en-GB" dirty="0" smtClean="0"/>
              <a:t>His </a:t>
            </a:r>
            <a:r>
              <a:rPr lang="en-GB" dirty="0"/>
              <a:t>own iniquities shall take the wicked himself, and he shall be </a:t>
            </a:r>
            <a:r>
              <a:rPr lang="en-GB" dirty="0" err="1"/>
              <a:t>holden</a:t>
            </a:r>
            <a:r>
              <a:rPr lang="en-GB" dirty="0"/>
              <a:t> with the cords of his sins. </a:t>
            </a:r>
          </a:p>
          <a:p>
            <a:pPr lvl="1"/>
            <a:r>
              <a:rPr lang="en-GB" dirty="0"/>
              <a:t>John 8:34 </a:t>
            </a:r>
            <a:r>
              <a:rPr lang="en-GB" dirty="0" smtClean="0"/>
              <a:t>Jesus </a:t>
            </a:r>
            <a:r>
              <a:rPr lang="en-GB" dirty="0"/>
              <a:t>answered them, Verily, verily, I say unto you, Whosoever </a:t>
            </a:r>
            <a:r>
              <a:rPr lang="en-GB" dirty="0" err="1"/>
              <a:t>committeth</a:t>
            </a:r>
            <a:r>
              <a:rPr lang="en-GB" dirty="0"/>
              <a:t> sin is the servant of sin. </a:t>
            </a:r>
            <a:endParaRPr lang="en-GB" dirty="0" smtClean="0"/>
          </a:p>
          <a:p>
            <a:r>
              <a:rPr lang="en-GB" dirty="0" smtClean="0"/>
              <a:t>Bitter </a:t>
            </a:r>
            <a:r>
              <a:rPr lang="en-GB" dirty="0"/>
              <a:t>roots, bitterness </a:t>
            </a:r>
            <a:r>
              <a:rPr lang="en-GB" dirty="0" smtClean="0"/>
              <a:t>- Job </a:t>
            </a:r>
            <a:r>
              <a:rPr lang="en-GB" dirty="0"/>
              <a:t>7:14, 9:10, </a:t>
            </a:r>
            <a:r>
              <a:rPr lang="en-GB" dirty="0" err="1"/>
              <a:t>Prov</a:t>
            </a:r>
            <a:r>
              <a:rPr lang="en-GB" dirty="0"/>
              <a:t> 14:10</a:t>
            </a:r>
          </a:p>
          <a:p>
            <a:r>
              <a:rPr lang="en-GB" dirty="0"/>
              <a:t>C</a:t>
            </a:r>
            <a:r>
              <a:rPr lang="en-GB" dirty="0" smtClean="0"/>
              <a:t>ompulsive </a:t>
            </a:r>
            <a:r>
              <a:rPr lang="en-GB" dirty="0"/>
              <a:t>masochistic </a:t>
            </a:r>
            <a:r>
              <a:rPr lang="en-GB" dirty="0" smtClean="0"/>
              <a:t>behaviour, </a:t>
            </a:r>
            <a:r>
              <a:rPr lang="en-GB" dirty="0"/>
              <a:t>false martyrdom-same as besetting above</a:t>
            </a:r>
          </a:p>
          <a:p>
            <a:r>
              <a:rPr lang="en-GB" dirty="0"/>
              <a:t>C</a:t>
            </a:r>
            <a:r>
              <a:rPr lang="en-GB" dirty="0" smtClean="0"/>
              <a:t>aptivity </a:t>
            </a:r>
            <a:r>
              <a:rPr lang="en-GB" dirty="0"/>
              <a:t>to Satan </a:t>
            </a:r>
            <a:r>
              <a:rPr lang="en-GB" dirty="0" smtClean="0"/>
              <a:t>- 2 </a:t>
            </a:r>
            <a:r>
              <a:rPr lang="en-GB" dirty="0"/>
              <a:t>Pet 2:19</a:t>
            </a:r>
          </a:p>
          <a:p>
            <a:r>
              <a:rPr lang="en-GB" dirty="0" smtClean="0"/>
              <a:t>Fear </a:t>
            </a:r>
            <a:r>
              <a:rPr lang="en-GB" dirty="0"/>
              <a:t>of death - Heb. 2:14,15</a:t>
            </a:r>
          </a:p>
          <a:p>
            <a:r>
              <a:rPr lang="en-GB" dirty="0"/>
              <a:t>S</a:t>
            </a:r>
            <a:r>
              <a:rPr lang="en-GB" dirty="0" smtClean="0"/>
              <a:t>erves </a:t>
            </a:r>
            <a:r>
              <a:rPr lang="en-GB" dirty="0"/>
              <a:t>the cause of corruption </a:t>
            </a:r>
            <a:r>
              <a:rPr lang="en-GB" dirty="0" smtClean="0"/>
              <a:t>- Rom </a:t>
            </a:r>
            <a:r>
              <a:rPr lang="en-GB" dirty="0"/>
              <a:t>7:23, Acts 8:23, Rom 6:16, </a:t>
            </a:r>
            <a:r>
              <a:rPr lang="en-GB" dirty="0" err="1"/>
              <a:t>Lk</a:t>
            </a:r>
            <a:r>
              <a:rPr lang="en-GB" dirty="0"/>
              <a:t> </a:t>
            </a:r>
            <a:r>
              <a:rPr lang="en-GB" dirty="0" smtClean="0"/>
              <a:t>8:26-29</a:t>
            </a:r>
          </a:p>
          <a:p>
            <a:endParaRPr lang="en-GB" dirty="0"/>
          </a:p>
          <a:p>
            <a:r>
              <a:rPr lang="en-GB" b="1" dirty="0"/>
              <a:t>LOOSE</a:t>
            </a:r>
            <a:r>
              <a:rPr lang="en-GB" dirty="0"/>
              <a:t>: SPIRIT OF ADOPTION</a:t>
            </a:r>
          </a:p>
        </p:txBody>
      </p:sp>
      <p:sp>
        <p:nvSpPr>
          <p:cNvPr id="3" name="Title 2"/>
          <p:cNvSpPr>
            <a:spLocks noGrp="1"/>
          </p:cNvSpPr>
          <p:nvPr>
            <p:ph type="title"/>
          </p:nvPr>
        </p:nvSpPr>
        <p:spPr/>
        <p:txBody>
          <a:bodyPr/>
          <a:lstStyle/>
          <a:p>
            <a:r>
              <a:rPr lang="en-GB" dirty="0"/>
              <a:t>Spirit of Bondage</a:t>
            </a:r>
          </a:p>
        </p:txBody>
      </p:sp>
    </p:spTree>
    <p:extLst>
      <p:ext uri="{BB962C8B-B14F-4D97-AF65-F5344CB8AC3E}">
        <p14:creationId xmlns:p14="http://schemas.microsoft.com/office/powerpoint/2010/main" xmlns="" val="1800305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GB" dirty="0"/>
              <a:t>Matthew 17:14-18 </a:t>
            </a:r>
            <a:r>
              <a:rPr lang="en-GB" dirty="0" smtClean="0"/>
              <a:t>And </a:t>
            </a:r>
            <a:r>
              <a:rPr lang="en-GB" dirty="0"/>
              <a:t>when they were come to the multitude, there came to him a certain man, kneeling down to him, and saying, [15] Lord, have mercy on my son: for he is </a:t>
            </a:r>
            <a:r>
              <a:rPr lang="en-GB" dirty="0" err="1"/>
              <a:t>lunatick</a:t>
            </a:r>
            <a:r>
              <a:rPr lang="en-GB" dirty="0"/>
              <a:t>, and sore vexed: for </a:t>
            </a:r>
            <a:r>
              <a:rPr lang="en-GB" dirty="0" err="1"/>
              <a:t>ofttimes</a:t>
            </a:r>
            <a:r>
              <a:rPr lang="en-GB" dirty="0"/>
              <a:t> he </a:t>
            </a:r>
            <a:r>
              <a:rPr lang="en-GB" dirty="0" err="1"/>
              <a:t>falleth</a:t>
            </a:r>
            <a:r>
              <a:rPr lang="en-GB" dirty="0"/>
              <a:t> into the fire, and oft into the water. [16] And I brought him to thy disciples, and they could not cure him. [17] Then Jesus answered and said, O faithless and perverse generation, how long shall I be with you? how long shall I suffer you? bring him hither to me. [18] And Jesus rebuked the devil; and he departed out of him: and the child was cured from that very hour. </a:t>
            </a:r>
          </a:p>
          <a:p>
            <a:endParaRPr lang="en-GB" dirty="0"/>
          </a:p>
          <a:p>
            <a:r>
              <a:rPr lang="en-GB" dirty="0"/>
              <a:t>Mark 9:25-26 </a:t>
            </a:r>
            <a:r>
              <a:rPr lang="en-GB" dirty="0" smtClean="0"/>
              <a:t>When </a:t>
            </a:r>
            <a:r>
              <a:rPr lang="en-GB" dirty="0"/>
              <a:t>Jesus saw that the people came running together, he rebuked the foul spirit, saying unto him, Thou dumb and deaf spirit, I charge thee, come out of him, and enter no more into him. [26] And the spirit cried, and rent him sore, and came out of him: and he was as one dead; insomuch that many said, He is dead. </a:t>
            </a:r>
          </a:p>
          <a:p>
            <a:endParaRPr lang="en-GB" dirty="0"/>
          </a:p>
          <a:p>
            <a:endParaRPr lang="en-GB" dirty="0"/>
          </a:p>
        </p:txBody>
      </p:sp>
      <p:sp>
        <p:nvSpPr>
          <p:cNvPr id="3" name="Title 2"/>
          <p:cNvSpPr>
            <a:spLocks noGrp="1"/>
          </p:cNvSpPr>
          <p:nvPr>
            <p:ph type="title"/>
          </p:nvPr>
        </p:nvSpPr>
        <p:spPr/>
        <p:txBody>
          <a:bodyPr/>
          <a:lstStyle/>
          <a:p>
            <a:r>
              <a:rPr lang="en-GB" dirty="0"/>
              <a:t>Deaf and Dumb Spirit</a:t>
            </a:r>
          </a:p>
        </p:txBody>
      </p:sp>
    </p:spTree>
    <p:extLst>
      <p:ext uri="{BB962C8B-B14F-4D97-AF65-F5344CB8AC3E}">
        <p14:creationId xmlns:p14="http://schemas.microsoft.com/office/powerpoint/2010/main" xmlns="" val="3939442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16024"/>
          </a:xfrm>
        </p:spPr>
        <p:txBody>
          <a:bodyPr>
            <a:normAutofit fontScale="70000" lnSpcReduction="20000"/>
          </a:bodyPr>
          <a:lstStyle/>
          <a:p>
            <a:r>
              <a:rPr lang="en-GB" b="1" dirty="0" smtClean="0"/>
              <a:t>Possible </a:t>
            </a:r>
            <a:r>
              <a:rPr lang="en-GB" b="1" dirty="0"/>
              <a:t>entry: </a:t>
            </a:r>
            <a:r>
              <a:rPr lang="en-GB" dirty="0"/>
              <a:t>early trauma in childhood, infancy or prenatal</a:t>
            </a:r>
          </a:p>
          <a:p>
            <a:endParaRPr lang="en-GB" b="1" dirty="0" smtClean="0"/>
          </a:p>
          <a:p>
            <a:r>
              <a:rPr lang="en-GB" b="1" dirty="0" smtClean="0"/>
              <a:t>Manifests </a:t>
            </a:r>
            <a:r>
              <a:rPr lang="en-GB" b="1" dirty="0"/>
              <a:t>as:</a:t>
            </a:r>
          </a:p>
          <a:p>
            <a:r>
              <a:rPr lang="en-GB" dirty="0"/>
              <a:t>H</a:t>
            </a:r>
            <a:r>
              <a:rPr lang="en-GB" dirty="0" smtClean="0"/>
              <a:t>earing </a:t>
            </a:r>
            <a:r>
              <a:rPr lang="en-GB" dirty="0"/>
              <a:t>impairment, unwillingness to communicate 'self-punishing </a:t>
            </a:r>
            <a:r>
              <a:rPr lang="en-GB" dirty="0" smtClean="0"/>
              <a:t>behaviours (</a:t>
            </a:r>
            <a:r>
              <a:rPr lang="en-GB" dirty="0"/>
              <a:t>cutting self —Mark 9:18,20,26)</a:t>
            </a:r>
          </a:p>
          <a:p>
            <a:r>
              <a:rPr lang="en-GB" dirty="0"/>
              <a:t>S</a:t>
            </a:r>
            <a:r>
              <a:rPr lang="en-GB" dirty="0" smtClean="0"/>
              <a:t>elf-applied </a:t>
            </a:r>
            <a:r>
              <a:rPr lang="en-GB" dirty="0"/>
              <a:t>cigarette burns -Mk 9:22</a:t>
            </a:r>
          </a:p>
          <a:p>
            <a:r>
              <a:rPr lang="en-GB" dirty="0"/>
              <a:t>H</a:t>
            </a:r>
            <a:r>
              <a:rPr lang="en-GB" dirty="0" smtClean="0"/>
              <a:t>ead-banging</a:t>
            </a:r>
            <a:r>
              <a:rPr lang="en-GB" dirty="0"/>
              <a:t>, self abuse -Same</a:t>
            </a:r>
          </a:p>
          <a:p>
            <a:r>
              <a:rPr lang="en-GB" dirty="0"/>
              <a:t>S</a:t>
            </a:r>
            <a:r>
              <a:rPr lang="en-GB" dirty="0" smtClean="0"/>
              <a:t>uicidal </a:t>
            </a:r>
            <a:r>
              <a:rPr lang="en-GB" dirty="0"/>
              <a:t>ideation -Mk 9:22</a:t>
            </a:r>
          </a:p>
          <a:p>
            <a:r>
              <a:rPr lang="en-GB" dirty="0"/>
              <a:t>F</a:t>
            </a:r>
            <a:r>
              <a:rPr lang="en-GB" dirty="0" smtClean="0"/>
              <a:t>oaming </a:t>
            </a:r>
            <a:r>
              <a:rPr lang="en-GB" dirty="0"/>
              <a:t>at mouth Luke 9:39 Mk 9:20</a:t>
            </a:r>
          </a:p>
          <a:p>
            <a:r>
              <a:rPr lang="en-GB" dirty="0"/>
              <a:t>G</a:t>
            </a:r>
            <a:r>
              <a:rPr lang="en-GB" dirty="0" smtClean="0"/>
              <a:t>nashing </a:t>
            </a:r>
            <a:r>
              <a:rPr lang="en-GB" dirty="0"/>
              <a:t>teeth -Mk 9:18</a:t>
            </a:r>
          </a:p>
          <a:p>
            <a:r>
              <a:rPr lang="en-GB" dirty="0"/>
              <a:t>U</a:t>
            </a:r>
            <a:r>
              <a:rPr lang="en-GB" dirty="0" smtClean="0"/>
              <a:t>ntreatable </a:t>
            </a:r>
            <a:r>
              <a:rPr lang="en-GB" dirty="0"/>
              <a:t>epilepsy, seizures; especially during times of full-moons and/ </a:t>
            </a:r>
            <a:r>
              <a:rPr lang="en-GB" dirty="0" smtClean="0"/>
              <a:t>or other </a:t>
            </a:r>
            <a:r>
              <a:rPr lang="en-GB" dirty="0"/>
              <a:t>satanic holidays -Mk 9:20,18,26</a:t>
            </a:r>
          </a:p>
          <a:p>
            <a:r>
              <a:rPr lang="en-GB" dirty="0" smtClean="0"/>
              <a:t>Prostration</a:t>
            </a:r>
            <a:r>
              <a:rPr lang="en-GB" dirty="0"/>
              <a:t>, crying, ear problems, pining away -Mark 9:26</a:t>
            </a:r>
          </a:p>
          <a:p>
            <a:r>
              <a:rPr lang="sv-SE" dirty="0"/>
              <a:t>M</a:t>
            </a:r>
            <a:r>
              <a:rPr lang="sv-SE" dirty="0" smtClean="0"/>
              <a:t>ental </a:t>
            </a:r>
            <a:r>
              <a:rPr lang="sv-SE" dirty="0"/>
              <a:t>illness -Mt 17:15, Mk 9:17, 5:5</a:t>
            </a:r>
          </a:p>
          <a:p>
            <a:endParaRPr lang="en-GB" b="1" dirty="0" smtClean="0"/>
          </a:p>
          <a:p>
            <a:r>
              <a:rPr lang="en-GB" b="1" dirty="0" smtClean="0"/>
              <a:t>LOOSE</a:t>
            </a:r>
            <a:r>
              <a:rPr lang="en-GB" dirty="0"/>
              <a:t>: HEALING PROVISION MADE IN CHRIST VICTORIOUS ESSURECTION</a:t>
            </a:r>
          </a:p>
        </p:txBody>
      </p:sp>
      <p:sp>
        <p:nvSpPr>
          <p:cNvPr id="3" name="Title 2"/>
          <p:cNvSpPr>
            <a:spLocks noGrp="1"/>
          </p:cNvSpPr>
          <p:nvPr>
            <p:ph type="title"/>
          </p:nvPr>
        </p:nvSpPr>
        <p:spPr/>
        <p:txBody>
          <a:bodyPr/>
          <a:lstStyle/>
          <a:p>
            <a:r>
              <a:rPr lang="en-GB" dirty="0"/>
              <a:t>Deaf and Dumb Spirit</a:t>
            </a:r>
          </a:p>
        </p:txBody>
      </p:sp>
    </p:spTree>
    <p:extLst>
      <p:ext uri="{BB962C8B-B14F-4D97-AF65-F5344CB8AC3E}">
        <p14:creationId xmlns:p14="http://schemas.microsoft.com/office/powerpoint/2010/main" xmlns="" val="1363490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579296" cy="4827992"/>
          </a:xfrm>
        </p:spPr>
        <p:txBody>
          <a:bodyPr>
            <a:normAutofit fontScale="92500" lnSpcReduction="10000"/>
          </a:bodyPr>
          <a:lstStyle/>
          <a:p>
            <a:r>
              <a:rPr lang="en-GB" b="1" dirty="0"/>
              <a:t>James 1:8 </a:t>
            </a:r>
            <a:r>
              <a:rPr lang="en-GB" dirty="0" smtClean="0"/>
              <a:t>A </a:t>
            </a:r>
            <a:r>
              <a:rPr lang="en-GB" dirty="0"/>
              <a:t>double minded man is unstable in all his ways. </a:t>
            </a:r>
          </a:p>
          <a:p>
            <a:endParaRPr lang="en-GB" b="1" dirty="0"/>
          </a:p>
          <a:p>
            <a:r>
              <a:rPr lang="en-GB" b="1" dirty="0" smtClean="0"/>
              <a:t>Possible </a:t>
            </a:r>
            <a:r>
              <a:rPr lang="en-GB" b="1" dirty="0"/>
              <a:t>entry: </a:t>
            </a:r>
            <a:r>
              <a:rPr lang="en-GB" dirty="0"/>
              <a:t>lack of faith, refusal to accept the Bible as the inerrant Word of </a:t>
            </a:r>
            <a:r>
              <a:rPr lang="en-GB" dirty="0" smtClean="0"/>
              <a:t>God, refusal </a:t>
            </a:r>
            <a:r>
              <a:rPr lang="en-GB" dirty="0"/>
              <a:t>to receive sound preaching, unbiblical sexual relationships </a:t>
            </a:r>
            <a:r>
              <a:rPr lang="en-GB" dirty="0" smtClean="0"/>
              <a:t>– </a:t>
            </a:r>
          </a:p>
          <a:p>
            <a:pPr lvl="2"/>
            <a:r>
              <a:rPr lang="en-GB" dirty="0" smtClean="0"/>
              <a:t>Job 10:15,Ps 44:15,Isa </a:t>
            </a:r>
            <a:r>
              <a:rPr lang="en-GB" dirty="0"/>
              <a:t>41:29,45:16, </a:t>
            </a:r>
            <a:r>
              <a:rPr lang="en-GB" dirty="0" err="1"/>
              <a:t>Jer</a:t>
            </a:r>
            <a:r>
              <a:rPr lang="en-GB" dirty="0"/>
              <a:t> </a:t>
            </a:r>
            <a:r>
              <a:rPr lang="en-GB" dirty="0" smtClean="0"/>
              <a:t>3:25,7:19</a:t>
            </a:r>
          </a:p>
          <a:p>
            <a:pPr lvl="2"/>
            <a:r>
              <a:rPr lang="en-GB" dirty="0"/>
              <a:t>Jeremiah 3:25 </a:t>
            </a:r>
            <a:r>
              <a:rPr lang="en-GB" dirty="0" smtClean="0"/>
              <a:t>We </a:t>
            </a:r>
            <a:r>
              <a:rPr lang="en-GB" dirty="0"/>
              <a:t>lie down in our shame, and our confusion </a:t>
            </a:r>
            <a:r>
              <a:rPr lang="en-GB" dirty="0" err="1"/>
              <a:t>covereth</a:t>
            </a:r>
            <a:r>
              <a:rPr lang="en-GB" dirty="0"/>
              <a:t> us: for we have sinned against the Lord our God, we and our fathers, from our youth even unto this day, and have not obeyed the voice of the Lord our God. </a:t>
            </a:r>
          </a:p>
          <a:p>
            <a:pPr lvl="2"/>
            <a:r>
              <a:rPr lang="en-GB" dirty="0" smtClean="0"/>
              <a:t>Jeremiah </a:t>
            </a:r>
            <a:r>
              <a:rPr lang="en-GB" dirty="0"/>
              <a:t>7:19 </a:t>
            </a:r>
            <a:r>
              <a:rPr lang="en-GB" dirty="0" smtClean="0"/>
              <a:t>Do </a:t>
            </a:r>
            <a:r>
              <a:rPr lang="en-GB" dirty="0"/>
              <a:t>they provoke me to anger? </a:t>
            </a:r>
            <a:r>
              <a:rPr lang="en-GB" dirty="0" err="1"/>
              <a:t>saith</a:t>
            </a:r>
            <a:r>
              <a:rPr lang="en-GB" dirty="0"/>
              <a:t> the Lord: do they not provoke themselves to the confusion of their own faces? </a:t>
            </a:r>
          </a:p>
          <a:p>
            <a:pPr lvl="2"/>
            <a:endParaRPr lang="en-GB" dirty="0"/>
          </a:p>
        </p:txBody>
      </p:sp>
      <p:sp>
        <p:nvSpPr>
          <p:cNvPr id="3" name="Title 2"/>
          <p:cNvSpPr>
            <a:spLocks noGrp="1"/>
          </p:cNvSpPr>
          <p:nvPr>
            <p:ph type="title"/>
          </p:nvPr>
        </p:nvSpPr>
        <p:spPr/>
        <p:txBody>
          <a:bodyPr>
            <a:normAutofit fontScale="90000"/>
          </a:bodyPr>
          <a:lstStyle/>
          <a:p>
            <a:r>
              <a:rPr lang="en-GB" dirty="0"/>
              <a:t>Spirit of Double-Mindedness &amp;/or </a:t>
            </a:r>
            <a:r>
              <a:rPr lang="en-GB" dirty="0" smtClean="0"/>
              <a:t>Confusion</a:t>
            </a:r>
            <a:endParaRPr lang="en-GB" dirty="0"/>
          </a:p>
        </p:txBody>
      </p:sp>
    </p:spTree>
    <p:extLst>
      <p:ext uri="{BB962C8B-B14F-4D97-AF65-F5344CB8AC3E}">
        <p14:creationId xmlns:p14="http://schemas.microsoft.com/office/powerpoint/2010/main" xmlns="" val="2161039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579296" cy="5188032"/>
          </a:xfrm>
        </p:spPr>
        <p:txBody>
          <a:bodyPr>
            <a:normAutofit/>
          </a:bodyPr>
          <a:lstStyle/>
          <a:p>
            <a:r>
              <a:rPr lang="en-GB" b="1" dirty="0" smtClean="0"/>
              <a:t>Manifests as:</a:t>
            </a:r>
          </a:p>
          <a:p>
            <a:r>
              <a:rPr lang="en-GB" dirty="0" smtClean="0"/>
              <a:t>Lack of assurance of salvation</a:t>
            </a:r>
          </a:p>
          <a:p>
            <a:r>
              <a:rPr lang="en-GB" dirty="0" smtClean="0"/>
              <a:t>Indecisiveness</a:t>
            </a:r>
          </a:p>
          <a:p>
            <a:r>
              <a:rPr lang="en-GB" dirty="0" smtClean="0"/>
              <a:t>Inability to get victory over sin</a:t>
            </a:r>
          </a:p>
          <a:p>
            <a:endParaRPr lang="en-GB" dirty="0" smtClean="0"/>
          </a:p>
          <a:p>
            <a:r>
              <a:rPr lang="en-GB" b="1" dirty="0" smtClean="0"/>
              <a:t>LOOSE</a:t>
            </a:r>
            <a:r>
              <a:rPr lang="en-GB" dirty="0" smtClean="0"/>
              <a:t>: GOD'S LOVINGKINDNESS &amp; FORGIVENESS</a:t>
            </a:r>
            <a:endParaRPr lang="en-GB" dirty="0"/>
          </a:p>
        </p:txBody>
      </p:sp>
      <p:sp>
        <p:nvSpPr>
          <p:cNvPr id="3" name="Title 2"/>
          <p:cNvSpPr>
            <a:spLocks noGrp="1"/>
          </p:cNvSpPr>
          <p:nvPr>
            <p:ph type="title"/>
          </p:nvPr>
        </p:nvSpPr>
        <p:spPr/>
        <p:txBody>
          <a:bodyPr>
            <a:normAutofit fontScale="90000"/>
          </a:bodyPr>
          <a:lstStyle/>
          <a:p>
            <a:r>
              <a:rPr lang="en-GB" dirty="0"/>
              <a:t>Spirit of Double-Mindedness &amp;/or </a:t>
            </a:r>
            <a:r>
              <a:rPr lang="en-GB" dirty="0" smtClean="0"/>
              <a:t>Confusion</a:t>
            </a:r>
            <a:endParaRPr lang="en-GB" dirty="0"/>
          </a:p>
        </p:txBody>
      </p:sp>
    </p:spTree>
    <p:extLst>
      <p:ext uri="{BB962C8B-B14F-4D97-AF65-F5344CB8AC3E}">
        <p14:creationId xmlns:p14="http://schemas.microsoft.com/office/powerpoint/2010/main" xmlns="" val="391704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GB" b="1" dirty="0"/>
              <a:t>Acts 16:16-28 </a:t>
            </a:r>
            <a:r>
              <a:rPr lang="en-GB" dirty="0" smtClean="0"/>
              <a:t>And </a:t>
            </a:r>
            <a:r>
              <a:rPr lang="en-GB" dirty="0"/>
              <a:t>it came to pass, as we went to prayer, a certain damsel possessed with a spirit of divination met us, which brought her masters much gain by soothsaying: [17] The same followed Paul and us, and cried, saying, These men are the servants of the most high God, which </a:t>
            </a:r>
            <a:r>
              <a:rPr lang="en-GB" dirty="0" err="1"/>
              <a:t>shew</a:t>
            </a:r>
            <a:r>
              <a:rPr lang="en-GB" dirty="0"/>
              <a:t> unto us the way of salvation. [18] And this did she many days. But Paul, being grieved, turned and said to the spirit, I command thee in the name of Jesus Christ to come out of her. And he came out the same hour. </a:t>
            </a:r>
            <a:r>
              <a:rPr lang="en-GB" dirty="0" smtClean="0"/>
              <a:t>[</a:t>
            </a:r>
            <a:r>
              <a:rPr lang="en-GB" dirty="0"/>
              <a:t>19] And when her masters saw that the hope of their gains was gone, they caught Paul and Silas, and drew them into the marketplace unto the rulers, [20] And brought them to the magistrates, saying, These men, being Jews, do exceedingly trouble our city, [21] And teach customs, which are not lawful for us to receive, neither to observe, being Romans. </a:t>
            </a:r>
          </a:p>
        </p:txBody>
      </p:sp>
      <p:sp>
        <p:nvSpPr>
          <p:cNvPr id="3" name="Title 2"/>
          <p:cNvSpPr>
            <a:spLocks noGrp="1"/>
          </p:cNvSpPr>
          <p:nvPr>
            <p:ph type="title"/>
          </p:nvPr>
        </p:nvSpPr>
        <p:spPr/>
        <p:txBody>
          <a:bodyPr>
            <a:normAutofit fontScale="90000"/>
          </a:bodyPr>
          <a:lstStyle/>
          <a:p>
            <a:r>
              <a:rPr lang="en-GB" dirty="0"/>
              <a:t>Spirit of Divination or "Power Demon</a:t>
            </a:r>
          </a:p>
        </p:txBody>
      </p:sp>
    </p:spTree>
    <p:extLst>
      <p:ext uri="{BB962C8B-B14F-4D97-AF65-F5344CB8AC3E}">
        <p14:creationId xmlns:p14="http://schemas.microsoft.com/office/powerpoint/2010/main" xmlns="" val="34180333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GB" dirty="0" smtClean="0"/>
              <a:t>[</a:t>
            </a:r>
            <a:r>
              <a:rPr lang="en-GB" dirty="0"/>
              <a:t>22] And the multitude rose up together against them: and the magistrates rent off their clothes, and commanded to beat them. [23] And when they had laid many stripes upon them, they cast them into prison, charging the jailer to keep them safely: [24] Who, having received such a charge, thrust them into the inner prison, and made their feet fast in the stocks. </a:t>
            </a:r>
            <a:r>
              <a:rPr lang="en-GB" dirty="0" smtClean="0"/>
              <a:t>[</a:t>
            </a:r>
            <a:r>
              <a:rPr lang="en-GB" dirty="0"/>
              <a:t>25] And at midnight Paul and Silas prayed, and sang praises unto God: and the prisoners heard them. [26] And suddenly there was a great earthquake, so that the foundations of the prison were shaken: and immediately all the doors were opened, and every one's bands were loosed. [27] And the keeper of the prison awaking out of his sleep, and seeing the prison doors open, he drew out his sword, and would have killed himself, supposing that the prisoners had been fled. [28] But Paul cried with a loud voice, saying, Do thyself no harm: for we are all here. </a:t>
            </a:r>
          </a:p>
        </p:txBody>
      </p:sp>
      <p:sp>
        <p:nvSpPr>
          <p:cNvPr id="3" name="Title 2"/>
          <p:cNvSpPr>
            <a:spLocks noGrp="1"/>
          </p:cNvSpPr>
          <p:nvPr>
            <p:ph type="title"/>
          </p:nvPr>
        </p:nvSpPr>
        <p:spPr/>
        <p:txBody>
          <a:bodyPr>
            <a:normAutofit fontScale="90000"/>
          </a:bodyPr>
          <a:lstStyle/>
          <a:p>
            <a:r>
              <a:rPr lang="en-GB" dirty="0"/>
              <a:t>Spirit of Divination or "Power Demon</a:t>
            </a:r>
          </a:p>
        </p:txBody>
      </p:sp>
    </p:spTree>
    <p:extLst>
      <p:ext uri="{BB962C8B-B14F-4D97-AF65-F5344CB8AC3E}">
        <p14:creationId xmlns:p14="http://schemas.microsoft.com/office/powerpoint/2010/main" xmlns="" val="29101220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16024"/>
          </a:xfrm>
        </p:spPr>
        <p:txBody>
          <a:bodyPr>
            <a:normAutofit fontScale="70000" lnSpcReduction="20000"/>
          </a:bodyPr>
          <a:lstStyle/>
          <a:p>
            <a:r>
              <a:rPr lang="en-GB" b="1" dirty="0" smtClean="0"/>
              <a:t>Possible </a:t>
            </a:r>
            <a:r>
              <a:rPr lang="en-GB" b="1" dirty="0"/>
              <a:t>entry: </a:t>
            </a:r>
            <a:r>
              <a:rPr lang="en-GB" dirty="0"/>
              <a:t>practice of fortune telling, other methods of seeking high knowledge </a:t>
            </a:r>
            <a:r>
              <a:rPr lang="en-GB" dirty="0" smtClean="0"/>
              <a:t>of wisdom—especially </a:t>
            </a:r>
            <a:r>
              <a:rPr lang="en-GB" dirty="0"/>
              <a:t>trance </a:t>
            </a:r>
            <a:r>
              <a:rPr lang="en-GB" dirty="0" smtClean="0"/>
              <a:t>channelling, Hypnosis*, </a:t>
            </a:r>
            <a:r>
              <a:rPr lang="en-GB" dirty="0"/>
              <a:t>triggering, generational sin of parents.</a:t>
            </a:r>
          </a:p>
          <a:p>
            <a:endParaRPr lang="en-GB" b="1" dirty="0" smtClean="0"/>
          </a:p>
          <a:p>
            <a:r>
              <a:rPr lang="en-GB" b="1" dirty="0" smtClean="0"/>
              <a:t>Manifests </a:t>
            </a:r>
            <a:r>
              <a:rPr lang="en-GB" b="1" dirty="0"/>
              <a:t>as:</a:t>
            </a:r>
          </a:p>
          <a:p>
            <a:r>
              <a:rPr lang="en-GB" dirty="0"/>
              <a:t>M</a:t>
            </a:r>
            <a:r>
              <a:rPr lang="en-GB" dirty="0" smtClean="0"/>
              <a:t>ediumistic </a:t>
            </a:r>
            <a:r>
              <a:rPr lang="en-GB" dirty="0"/>
              <a:t>"skills</a:t>
            </a:r>
            <a:r>
              <a:rPr lang="en-GB" dirty="0" smtClean="0"/>
              <a:t>"—channelling, </a:t>
            </a:r>
            <a:r>
              <a:rPr lang="en-GB" dirty="0"/>
              <a:t>etc. - Micah 5:12, Isa 2:6</a:t>
            </a:r>
          </a:p>
          <a:p>
            <a:r>
              <a:rPr lang="en-GB" dirty="0" smtClean="0"/>
              <a:t>"</a:t>
            </a:r>
            <a:r>
              <a:rPr lang="en-GB" dirty="0"/>
              <a:t>second sight," psychic powers - Hosea 4:12, EX. 22:18</a:t>
            </a:r>
          </a:p>
          <a:p>
            <a:r>
              <a:rPr lang="en-GB" dirty="0" smtClean="0"/>
              <a:t>Bondage </a:t>
            </a:r>
            <a:r>
              <a:rPr lang="en-GB" dirty="0"/>
              <a:t>to astrology, tarot cards, Ouija boards, palmistry, other such practices </a:t>
            </a:r>
            <a:r>
              <a:rPr lang="en-GB" dirty="0" smtClean="0"/>
              <a:t>- Ex</a:t>
            </a:r>
            <a:r>
              <a:rPr lang="en-GB" dirty="0"/>
              <a:t>. 7:11, 8:7, 9:11</a:t>
            </a:r>
          </a:p>
          <a:p>
            <a:r>
              <a:rPr lang="en-GB" dirty="0"/>
              <a:t>P</a:t>
            </a:r>
            <a:r>
              <a:rPr lang="en-GB" dirty="0" smtClean="0"/>
              <a:t>ractice </a:t>
            </a:r>
            <a:r>
              <a:rPr lang="en-GB" dirty="0"/>
              <a:t>of </a:t>
            </a:r>
            <a:r>
              <a:rPr lang="en-GB" dirty="0" smtClean="0"/>
              <a:t>hypnosis*, </a:t>
            </a:r>
            <a:r>
              <a:rPr lang="en-GB" dirty="0"/>
              <a:t>water-witching, etc. </a:t>
            </a:r>
            <a:r>
              <a:rPr lang="en-GB" dirty="0" smtClean="0"/>
              <a:t>- </a:t>
            </a:r>
            <a:r>
              <a:rPr lang="en-GB" dirty="0" err="1" smtClean="0"/>
              <a:t>Deut</a:t>
            </a:r>
            <a:r>
              <a:rPr lang="en-GB" dirty="0" smtClean="0"/>
              <a:t> </a:t>
            </a:r>
            <a:r>
              <a:rPr lang="en-GB" dirty="0"/>
              <a:t>18:11, Isa 19:3</a:t>
            </a:r>
          </a:p>
          <a:p>
            <a:r>
              <a:rPr lang="en-GB" dirty="0"/>
              <a:t>D</a:t>
            </a:r>
            <a:r>
              <a:rPr lang="en-GB" dirty="0" smtClean="0"/>
              <a:t>rugs </a:t>
            </a:r>
            <a:r>
              <a:rPr lang="en-GB" dirty="0"/>
              <a:t>-Gal 5:20, Rev 9:21, 18:23, 21:8, 22:15</a:t>
            </a:r>
          </a:p>
          <a:p>
            <a:r>
              <a:rPr lang="en-GB" dirty="0"/>
              <a:t>A</a:t>
            </a:r>
            <a:r>
              <a:rPr lang="en-GB" dirty="0" smtClean="0"/>
              <a:t>strology </a:t>
            </a:r>
            <a:r>
              <a:rPr lang="en-GB" dirty="0"/>
              <a:t>-Isa 47:13, Lev 19:26, </a:t>
            </a:r>
            <a:r>
              <a:rPr lang="en-GB" dirty="0" err="1"/>
              <a:t>Jer</a:t>
            </a:r>
            <a:r>
              <a:rPr lang="en-GB" dirty="0"/>
              <a:t> </a:t>
            </a:r>
            <a:r>
              <a:rPr lang="en-GB" dirty="0" smtClean="0"/>
              <a:t>10:2</a:t>
            </a:r>
          </a:p>
          <a:p>
            <a:endParaRPr lang="en-GB" dirty="0"/>
          </a:p>
          <a:p>
            <a:r>
              <a:rPr lang="en-GB" b="1" dirty="0"/>
              <a:t>LOOSE</a:t>
            </a:r>
            <a:r>
              <a:rPr lang="en-GB" dirty="0"/>
              <a:t>: SPIRIT OF TRUTH; THE SPIRIT OF THE GIFT OF </a:t>
            </a:r>
            <a:r>
              <a:rPr lang="en-GB" dirty="0" smtClean="0"/>
              <a:t>FAITH</a:t>
            </a:r>
          </a:p>
          <a:p>
            <a:endParaRPr lang="en-GB" dirty="0"/>
          </a:p>
          <a:p>
            <a:endParaRPr lang="en-GB" dirty="0" smtClean="0"/>
          </a:p>
          <a:p>
            <a:pPr lvl="2"/>
            <a:r>
              <a:rPr lang="en-GB" dirty="0" smtClean="0"/>
              <a:t>                            *Mainly Magical hypnosis from a non-Christian therapist.</a:t>
            </a:r>
          </a:p>
          <a:p>
            <a:pPr lvl="2"/>
            <a:r>
              <a:rPr lang="en-GB" dirty="0"/>
              <a:t> </a:t>
            </a:r>
            <a:r>
              <a:rPr lang="en-GB" dirty="0" smtClean="0"/>
              <a:t>                            Altered states are natural but it depends on what is                    			sought in these states</a:t>
            </a:r>
            <a:endParaRPr lang="en-GB" dirty="0"/>
          </a:p>
        </p:txBody>
      </p:sp>
      <p:sp>
        <p:nvSpPr>
          <p:cNvPr id="3" name="Title 2"/>
          <p:cNvSpPr>
            <a:spLocks noGrp="1"/>
          </p:cNvSpPr>
          <p:nvPr>
            <p:ph type="title"/>
          </p:nvPr>
        </p:nvSpPr>
        <p:spPr/>
        <p:txBody>
          <a:bodyPr>
            <a:normAutofit fontScale="90000"/>
          </a:bodyPr>
          <a:lstStyle/>
          <a:p>
            <a:r>
              <a:rPr lang="en-GB" dirty="0"/>
              <a:t>Spirit of Divination or "Power Demon</a:t>
            </a:r>
          </a:p>
        </p:txBody>
      </p:sp>
    </p:spTree>
    <p:extLst>
      <p:ext uri="{BB962C8B-B14F-4D97-AF65-F5344CB8AC3E}">
        <p14:creationId xmlns:p14="http://schemas.microsoft.com/office/powerpoint/2010/main" xmlns="" val="1993062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xEl>
                                              <p:pRg st="10" end="10"/>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
                                            <p:txEl>
                                              <p:pRg st="13" end="13"/>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196752"/>
            <a:ext cx="8712968" cy="5472608"/>
          </a:xfrm>
        </p:spPr>
        <p:txBody>
          <a:bodyPr>
            <a:normAutofit fontScale="62500" lnSpcReduction="20000"/>
          </a:bodyPr>
          <a:lstStyle/>
          <a:p>
            <a:r>
              <a:rPr lang="en-GB" dirty="0"/>
              <a:t>1 Samuel 28:7-8 </a:t>
            </a:r>
            <a:r>
              <a:rPr lang="en-GB" dirty="0" smtClean="0"/>
              <a:t>Then </a:t>
            </a:r>
            <a:r>
              <a:rPr lang="en-GB" dirty="0"/>
              <a:t>said Saul unto his servants, Seek me a woman that hath a familiar spirit, that I may go to her, and enquire of her. And his servants said to him, Behold, there is a woman that hath a familiar spirit at </a:t>
            </a:r>
            <a:r>
              <a:rPr lang="en-GB" dirty="0" err="1"/>
              <a:t>Endor</a:t>
            </a:r>
            <a:r>
              <a:rPr lang="en-GB" dirty="0"/>
              <a:t>. [8] And Saul disguised himself, and put on other raiment, and he went, and two men with him, and they came to the woman by night: and he said, I pray thee, divine unto me by the familiar spirit, and bring me him up, whom I shall name unto thee. </a:t>
            </a:r>
          </a:p>
          <a:p>
            <a:endParaRPr lang="en-GB" dirty="0"/>
          </a:p>
          <a:p>
            <a:r>
              <a:rPr lang="en-GB" b="1" dirty="0" smtClean="0"/>
              <a:t>Possible </a:t>
            </a:r>
            <a:r>
              <a:rPr lang="en-GB" b="1" dirty="0"/>
              <a:t>entry: </a:t>
            </a:r>
            <a:r>
              <a:rPr lang="en-GB" dirty="0"/>
              <a:t>hypnosis, attempting to conjure spirits, </a:t>
            </a:r>
            <a:r>
              <a:rPr lang="en-GB" dirty="0" smtClean="0"/>
              <a:t>ventriloquism*, </a:t>
            </a:r>
            <a:r>
              <a:rPr lang="en-GB" dirty="0"/>
              <a:t>Dungeons </a:t>
            </a:r>
            <a:r>
              <a:rPr lang="en-GB" dirty="0" smtClean="0"/>
              <a:t>&amp; Dragons</a:t>
            </a:r>
            <a:r>
              <a:rPr lang="en-GB" dirty="0"/>
              <a:t>, Ouija boards, Tarot cards, Palm reading etc.</a:t>
            </a:r>
          </a:p>
          <a:p>
            <a:endParaRPr lang="en-GB" b="1" dirty="0" smtClean="0"/>
          </a:p>
          <a:p>
            <a:r>
              <a:rPr lang="en-GB" b="1" dirty="0" smtClean="0"/>
              <a:t>Manifests </a:t>
            </a:r>
            <a:r>
              <a:rPr lang="en-GB" b="1" dirty="0"/>
              <a:t>as:</a:t>
            </a:r>
          </a:p>
          <a:p>
            <a:r>
              <a:rPr lang="en-GB" dirty="0"/>
              <a:t>A</a:t>
            </a:r>
            <a:r>
              <a:rPr lang="en-GB" dirty="0" smtClean="0"/>
              <a:t>lleged </a:t>
            </a:r>
            <a:r>
              <a:rPr lang="en-GB" dirty="0"/>
              <a:t>communications from dead loved ones </a:t>
            </a:r>
            <a:r>
              <a:rPr lang="en-GB" dirty="0" smtClean="0"/>
              <a:t>- </a:t>
            </a:r>
            <a:r>
              <a:rPr lang="en-GB" dirty="0" err="1" smtClean="0"/>
              <a:t>Deut</a:t>
            </a:r>
            <a:r>
              <a:rPr lang="en-GB" dirty="0" smtClean="0"/>
              <a:t> </a:t>
            </a:r>
            <a:r>
              <a:rPr lang="en-GB" dirty="0"/>
              <a:t>18:11,1Chron 10:13</a:t>
            </a:r>
          </a:p>
          <a:p>
            <a:r>
              <a:rPr lang="en-GB" dirty="0"/>
              <a:t>M</a:t>
            </a:r>
            <a:r>
              <a:rPr lang="en-GB" dirty="0" smtClean="0"/>
              <a:t>emory </a:t>
            </a:r>
            <a:r>
              <a:rPr lang="en-GB" dirty="0"/>
              <a:t>blocks or fragmented memory </a:t>
            </a:r>
            <a:r>
              <a:rPr lang="en-GB" dirty="0" smtClean="0"/>
              <a:t>- Rev</a:t>
            </a:r>
            <a:r>
              <a:rPr lang="en-GB" dirty="0"/>
              <a:t>. 9:21, 18:23, 21:8, 22:15</a:t>
            </a:r>
          </a:p>
          <a:p>
            <a:r>
              <a:rPr lang="en-GB" dirty="0" smtClean="0"/>
              <a:t>“Voice</a:t>
            </a:r>
            <a:r>
              <a:rPr lang="en-GB" dirty="0"/>
              <a:t>" </a:t>
            </a:r>
            <a:r>
              <a:rPr lang="en-GB" dirty="0" err="1"/>
              <a:t>mediumship</a:t>
            </a:r>
            <a:r>
              <a:rPr lang="en-GB" dirty="0"/>
              <a:t> (</a:t>
            </a:r>
            <a:r>
              <a:rPr lang="en-GB" dirty="0" err="1" smtClean="0"/>
              <a:t>Channellers</a:t>
            </a:r>
            <a:r>
              <a:rPr lang="en-GB" dirty="0" smtClean="0"/>
              <a:t> </a:t>
            </a:r>
            <a:r>
              <a:rPr lang="en-GB" dirty="0"/>
              <a:t>who speak without lips or vocal </a:t>
            </a:r>
            <a:r>
              <a:rPr lang="en-GB" dirty="0" smtClean="0"/>
              <a:t>chords)1</a:t>
            </a:r>
            <a:r>
              <a:rPr lang="pl-PL" dirty="0" smtClean="0"/>
              <a:t>Sam </a:t>
            </a:r>
            <a:r>
              <a:rPr lang="pl-PL" dirty="0"/>
              <a:t>28:7,8, Isa 8:19, 29:4</a:t>
            </a:r>
          </a:p>
          <a:p>
            <a:r>
              <a:rPr lang="en-GB" dirty="0" smtClean="0"/>
              <a:t>Peeping </a:t>
            </a:r>
            <a:r>
              <a:rPr lang="en-GB" dirty="0"/>
              <a:t>&amp; muttering -Isa 8:19, 29:4, 59:3</a:t>
            </a:r>
          </a:p>
          <a:p>
            <a:r>
              <a:rPr lang="en-GB" dirty="0" smtClean="0"/>
              <a:t>Severe </a:t>
            </a:r>
            <a:r>
              <a:rPr lang="en-GB" dirty="0"/>
              <a:t>dyslexia -</a:t>
            </a:r>
            <a:r>
              <a:rPr lang="en-GB" dirty="0" err="1"/>
              <a:t>Jer</a:t>
            </a:r>
            <a:r>
              <a:rPr lang="en-GB" dirty="0"/>
              <a:t> </a:t>
            </a:r>
            <a:r>
              <a:rPr lang="en-GB" dirty="0" smtClean="0"/>
              <a:t>29:8</a:t>
            </a:r>
          </a:p>
          <a:p>
            <a:endParaRPr lang="en-GB" dirty="0"/>
          </a:p>
          <a:p>
            <a:r>
              <a:rPr lang="en-GB" b="1" dirty="0"/>
              <a:t>LOOSE</a:t>
            </a:r>
            <a:r>
              <a:rPr lang="en-GB" dirty="0"/>
              <a:t>: SPIRIT OF TRUTH; THE SPIRIT OF THE GIFT OF </a:t>
            </a:r>
            <a:r>
              <a:rPr lang="en-GB" dirty="0" smtClean="0"/>
              <a:t>FAITH</a:t>
            </a:r>
          </a:p>
          <a:p>
            <a:endParaRPr lang="en-GB" dirty="0"/>
          </a:p>
          <a:p>
            <a:pPr lvl="2"/>
            <a:r>
              <a:rPr lang="en-GB" dirty="0" smtClean="0"/>
              <a:t>                                * Allowing a devil/demon to speak through a person without them moving 			their lips or using the persons vocal chords. </a:t>
            </a:r>
            <a:endParaRPr lang="en-GB" dirty="0"/>
          </a:p>
        </p:txBody>
      </p:sp>
      <p:sp>
        <p:nvSpPr>
          <p:cNvPr id="3" name="Title 2"/>
          <p:cNvSpPr>
            <a:spLocks noGrp="1"/>
          </p:cNvSpPr>
          <p:nvPr>
            <p:ph type="title"/>
          </p:nvPr>
        </p:nvSpPr>
        <p:spPr/>
        <p:txBody>
          <a:bodyPr/>
          <a:lstStyle/>
          <a:p>
            <a:r>
              <a:rPr lang="en-GB" dirty="0"/>
              <a:t>Familiar Spirit</a:t>
            </a:r>
          </a:p>
        </p:txBody>
      </p:sp>
    </p:spTree>
    <p:extLst>
      <p:ext uri="{BB962C8B-B14F-4D97-AF65-F5344CB8AC3E}">
        <p14:creationId xmlns:p14="http://schemas.microsoft.com/office/powerpoint/2010/main" xmlns="" val="1314870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GB" dirty="0"/>
              <a:t>Sinful </a:t>
            </a:r>
            <a:r>
              <a:rPr lang="en-GB" dirty="0" smtClean="0"/>
              <a:t>behaviours </a:t>
            </a:r>
            <a:r>
              <a:rPr lang="en-GB" dirty="0"/>
              <a:t>can possibly be linked to demon influence in a person, whether</a:t>
            </a:r>
          </a:p>
          <a:p>
            <a:r>
              <a:rPr lang="en-GB" dirty="0"/>
              <a:t>Christian or non-Christian. In looking for victory over </a:t>
            </a:r>
            <a:r>
              <a:rPr lang="en-GB" dirty="0" smtClean="0"/>
              <a:t>behaviour </a:t>
            </a:r>
            <a:r>
              <a:rPr lang="en-GB" dirty="0"/>
              <a:t>or health problems, and</a:t>
            </a:r>
          </a:p>
          <a:p>
            <a:r>
              <a:rPr lang="en-GB" dirty="0"/>
              <a:t>even psychological problems—sometimes deliverance from demonic oppression can be</a:t>
            </a:r>
          </a:p>
          <a:p>
            <a:r>
              <a:rPr lang="en-GB" dirty="0"/>
              <a:t>of immense help. This is especially true where the person plagued with problems has a</a:t>
            </a:r>
          </a:p>
          <a:p>
            <a:r>
              <a:rPr lang="en-GB" dirty="0"/>
              <a:t>history of involvement in cults, the occult, or ancestors involved in such practices</a:t>
            </a:r>
          </a:p>
          <a:p>
            <a:r>
              <a:rPr lang="en-GB" dirty="0"/>
              <a:t>(</a:t>
            </a:r>
            <a:r>
              <a:rPr lang="en-GB" b="1" dirty="0"/>
              <a:t>Exodus 20:5</a:t>
            </a:r>
            <a:r>
              <a:rPr lang="en-GB" dirty="0"/>
              <a:t>). People most commonly suffering from such bondage include (in order</a:t>
            </a:r>
          </a:p>
          <a:p>
            <a:r>
              <a:rPr lang="en-GB" dirty="0"/>
              <a:t>of likelihood):</a:t>
            </a:r>
          </a:p>
        </p:txBody>
      </p:sp>
      <p:sp>
        <p:nvSpPr>
          <p:cNvPr id="3" name="Title 2"/>
          <p:cNvSpPr>
            <a:spLocks noGrp="1"/>
          </p:cNvSpPr>
          <p:nvPr>
            <p:ph type="title"/>
          </p:nvPr>
        </p:nvSpPr>
        <p:spPr/>
        <p:txBody>
          <a:bodyPr/>
          <a:lstStyle/>
          <a:p>
            <a:r>
              <a:rPr lang="en-GB" dirty="0" smtClean="0"/>
              <a:t>Deliverance</a:t>
            </a:r>
            <a:endParaRPr lang="en-GB" dirty="0"/>
          </a:p>
        </p:txBody>
      </p:sp>
    </p:spTree>
    <p:extLst>
      <p:ext uri="{BB962C8B-B14F-4D97-AF65-F5344CB8AC3E}">
        <p14:creationId xmlns:p14="http://schemas.microsoft.com/office/powerpoint/2010/main" xmlns="" val="936388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196752"/>
            <a:ext cx="8229600" cy="5116024"/>
          </a:xfrm>
        </p:spPr>
        <p:txBody>
          <a:bodyPr>
            <a:normAutofit fontScale="77500" lnSpcReduction="20000"/>
          </a:bodyPr>
          <a:lstStyle/>
          <a:p>
            <a:r>
              <a:rPr lang="en-GB" dirty="0"/>
              <a:t>2 Tim. 1:7 </a:t>
            </a:r>
            <a:r>
              <a:rPr lang="en-GB" dirty="0" smtClean="0"/>
              <a:t>For </a:t>
            </a:r>
            <a:r>
              <a:rPr lang="en-GB" dirty="0"/>
              <a:t>God hath not given us the spirit of fear; but of power, and of love, and of a sound mind. </a:t>
            </a:r>
          </a:p>
          <a:p>
            <a:endParaRPr lang="en-GB" dirty="0"/>
          </a:p>
          <a:p>
            <a:r>
              <a:rPr lang="en-GB" b="1" dirty="0" smtClean="0"/>
              <a:t>Possible </a:t>
            </a:r>
            <a:r>
              <a:rPr lang="en-GB" b="1" dirty="0"/>
              <a:t>entry: </a:t>
            </a:r>
            <a:r>
              <a:rPr lang="en-GB" dirty="0"/>
              <a:t>extreme terror experience from childhood, parental neglect, use </a:t>
            </a:r>
            <a:r>
              <a:rPr lang="en-GB" dirty="0" smtClean="0"/>
              <a:t>of psychedelic </a:t>
            </a:r>
            <a:r>
              <a:rPr lang="en-GB" dirty="0"/>
              <a:t>drugs, generational sin of parents.</a:t>
            </a:r>
          </a:p>
          <a:p>
            <a:endParaRPr lang="en-GB" b="1" dirty="0" smtClean="0"/>
          </a:p>
          <a:p>
            <a:r>
              <a:rPr lang="en-GB" b="1" dirty="0" smtClean="0"/>
              <a:t>Manifests </a:t>
            </a:r>
            <a:r>
              <a:rPr lang="en-GB" b="1" dirty="0"/>
              <a:t>as: </a:t>
            </a:r>
            <a:r>
              <a:rPr lang="en-GB" dirty="0"/>
              <a:t>phobic </a:t>
            </a:r>
            <a:r>
              <a:rPr lang="en-GB" dirty="0" smtClean="0"/>
              <a:t>behaviours </a:t>
            </a:r>
            <a:r>
              <a:rPr lang="en-GB" dirty="0"/>
              <a:t>or paranoia</a:t>
            </a:r>
          </a:p>
          <a:p>
            <a:r>
              <a:rPr lang="en-GB" dirty="0" smtClean="0"/>
              <a:t>Profound </a:t>
            </a:r>
            <a:r>
              <a:rPr lang="en-GB" dirty="0"/>
              <a:t>anxiety, inability to trust God or relate to Him as Father - </a:t>
            </a:r>
            <a:r>
              <a:rPr lang="en-GB" dirty="0" smtClean="0"/>
              <a:t>1Pet </a:t>
            </a:r>
            <a:r>
              <a:rPr lang="en-GB" dirty="0"/>
              <a:t>5:7</a:t>
            </a:r>
          </a:p>
          <a:p>
            <a:r>
              <a:rPr lang="en-GB" dirty="0"/>
              <a:t>N</a:t>
            </a:r>
            <a:r>
              <a:rPr lang="en-GB" dirty="0" smtClean="0"/>
              <a:t>ightmares</a:t>
            </a:r>
            <a:r>
              <a:rPr lang="en-GB" dirty="0"/>
              <a:t>, night terrors </a:t>
            </a:r>
            <a:r>
              <a:rPr lang="en-GB" dirty="0" smtClean="0"/>
              <a:t>- Ps </a:t>
            </a:r>
            <a:r>
              <a:rPr lang="en-GB" dirty="0"/>
              <a:t>91:5</a:t>
            </a:r>
          </a:p>
          <a:p>
            <a:r>
              <a:rPr lang="en-GB" dirty="0" smtClean="0"/>
              <a:t>Heart </a:t>
            </a:r>
            <a:r>
              <a:rPr lang="en-GB" dirty="0"/>
              <a:t>failure </a:t>
            </a:r>
            <a:r>
              <a:rPr lang="en-GB" dirty="0" smtClean="0"/>
              <a:t>- Ps </a:t>
            </a:r>
            <a:r>
              <a:rPr lang="en-GB" dirty="0"/>
              <a:t>55:6, </a:t>
            </a:r>
            <a:r>
              <a:rPr lang="en-GB" dirty="0" err="1"/>
              <a:t>Lk</a:t>
            </a:r>
            <a:r>
              <a:rPr lang="en-GB" dirty="0"/>
              <a:t> 21:26, </a:t>
            </a:r>
            <a:r>
              <a:rPr lang="en-GB" dirty="0" err="1"/>
              <a:t>Jn</a:t>
            </a:r>
            <a:r>
              <a:rPr lang="en-GB" dirty="0"/>
              <a:t> 14:27,14:1</a:t>
            </a:r>
          </a:p>
          <a:p>
            <a:r>
              <a:rPr lang="en-GB" dirty="0"/>
              <a:t>I</a:t>
            </a:r>
            <a:r>
              <a:rPr lang="en-GB" dirty="0" smtClean="0"/>
              <a:t>nordinate </a:t>
            </a:r>
            <a:r>
              <a:rPr lang="en-GB" dirty="0"/>
              <a:t>fear of death </a:t>
            </a:r>
            <a:r>
              <a:rPr lang="en-GB" dirty="0" smtClean="0"/>
              <a:t>- Ps </a:t>
            </a:r>
            <a:r>
              <a:rPr lang="en-GB" dirty="0"/>
              <a:t>55:4, </a:t>
            </a:r>
            <a:r>
              <a:rPr lang="en-GB" dirty="0" err="1"/>
              <a:t>Heb</a:t>
            </a:r>
            <a:r>
              <a:rPr lang="en-GB" dirty="0"/>
              <a:t> 2:14,15</a:t>
            </a:r>
          </a:p>
          <a:p>
            <a:r>
              <a:rPr lang="en-GB" dirty="0"/>
              <a:t>U</a:t>
            </a:r>
            <a:r>
              <a:rPr lang="en-GB" dirty="0" smtClean="0"/>
              <a:t>ntrusting</a:t>
            </a:r>
            <a:r>
              <a:rPr lang="en-GB" dirty="0"/>
              <a:t>, doubt </a:t>
            </a:r>
            <a:r>
              <a:rPr lang="en-GB" dirty="0" smtClean="0"/>
              <a:t>- Mt </a:t>
            </a:r>
            <a:r>
              <a:rPr lang="en-GB" dirty="0"/>
              <a:t>8:26, Rev 21:8</a:t>
            </a:r>
          </a:p>
          <a:p>
            <a:r>
              <a:rPr lang="en-GB" dirty="0"/>
              <a:t>F</a:t>
            </a:r>
            <a:r>
              <a:rPr lang="en-GB" dirty="0" smtClean="0"/>
              <a:t>ear </a:t>
            </a:r>
            <a:r>
              <a:rPr lang="en-GB" dirty="0"/>
              <a:t>of man </a:t>
            </a:r>
            <a:r>
              <a:rPr lang="en-GB" dirty="0" smtClean="0"/>
              <a:t>- </a:t>
            </a:r>
            <a:r>
              <a:rPr lang="en-GB" dirty="0" err="1" smtClean="0"/>
              <a:t>Prov</a:t>
            </a:r>
            <a:r>
              <a:rPr lang="en-GB" dirty="0" smtClean="0"/>
              <a:t> </a:t>
            </a:r>
            <a:r>
              <a:rPr lang="en-GB" dirty="0"/>
              <a:t>29:25</a:t>
            </a:r>
          </a:p>
          <a:p>
            <a:r>
              <a:rPr lang="en-GB" dirty="0" smtClean="0"/>
              <a:t>Torment/horror - Ps </a:t>
            </a:r>
            <a:r>
              <a:rPr lang="en-GB" dirty="0"/>
              <a:t>55:5, l </a:t>
            </a:r>
            <a:r>
              <a:rPr lang="en-GB" dirty="0" err="1"/>
              <a:t>Jn</a:t>
            </a:r>
            <a:r>
              <a:rPr lang="en-GB" dirty="0"/>
              <a:t> 4:18</a:t>
            </a:r>
          </a:p>
          <a:p>
            <a:r>
              <a:rPr lang="en-GB" b="1" dirty="0"/>
              <a:t>LOOSE</a:t>
            </a:r>
            <a:r>
              <a:rPr lang="en-GB" dirty="0"/>
              <a:t>: SPIRIT OF LOVE, GRACE OF GOD</a:t>
            </a:r>
          </a:p>
        </p:txBody>
      </p:sp>
      <p:sp>
        <p:nvSpPr>
          <p:cNvPr id="3" name="Title 2"/>
          <p:cNvSpPr>
            <a:spLocks noGrp="1"/>
          </p:cNvSpPr>
          <p:nvPr>
            <p:ph type="title"/>
          </p:nvPr>
        </p:nvSpPr>
        <p:spPr/>
        <p:txBody>
          <a:bodyPr/>
          <a:lstStyle/>
          <a:p>
            <a:r>
              <a:rPr lang="en-GB" dirty="0"/>
              <a:t>Spirit of Fear</a:t>
            </a:r>
          </a:p>
        </p:txBody>
      </p:sp>
    </p:spTree>
    <p:extLst>
      <p:ext uri="{BB962C8B-B14F-4D97-AF65-F5344CB8AC3E}">
        <p14:creationId xmlns:p14="http://schemas.microsoft.com/office/powerpoint/2010/main" xmlns="" val="4010061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579296" cy="4755984"/>
          </a:xfrm>
        </p:spPr>
        <p:txBody>
          <a:bodyPr>
            <a:normAutofit fontScale="92500" lnSpcReduction="20000"/>
          </a:bodyPr>
          <a:lstStyle/>
          <a:p>
            <a:r>
              <a:rPr lang="en-GB" dirty="0"/>
              <a:t>Proverbs 16:18-19 </a:t>
            </a:r>
            <a:r>
              <a:rPr lang="en-GB" dirty="0" smtClean="0"/>
              <a:t>Pride </a:t>
            </a:r>
            <a:r>
              <a:rPr lang="en-GB" dirty="0" err="1"/>
              <a:t>goeth</a:t>
            </a:r>
            <a:r>
              <a:rPr lang="en-GB" dirty="0"/>
              <a:t> before destruction, and an haughty spirit before a fall. [19] Better it is to be of an humble spirit with the lowly, than to divide the spoil with the proud. </a:t>
            </a:r>
          </a:p>
          <a:p>
            <a:endParaRPr lang="en-GB" dirty="0"/>
          </a:p>
          <a:p>
            <a:r>
              <a:rPr lang="en-GB" b="1" dirty="0" smtClean="0"/>
              <a:t>Possible </a:t>
            </a:r>
            <a:r>
              <a:rPr lang="en-GB" b="1" dirty="0"/>
              <a:t>entry: </a:t>
            </a:r>
            <a:r>
              <a:rPr lang="en-GB" dirty="0"/>
              <a:t>excessive pride or gossiping, boasting, </a:t>
            </a:r>
            <a:r>
              <a:rPr lang="en-GB" dirty="0" smtClean="0"/>
              <a:t>envy</a:t>
            </a:r>
          </a:p>
          <a:p>
            <a:endParaRPr lang="en-GB" dirty="0"/>
          </a:p>
          <a:p>
            <a:r>
              <a:rPr lang="en-GB" b="1" dirty="0"/>
              <a:t>Manifests as:</a:t>
            </a:r>
          </a:p>
          <a:p>
            <a:r>
              <a:rPr lang="en-GB" dirty="0"/>
              <a:t>P</a:t>
            </a:r>
            <a:r>
              <a:rPr lang="en-GB" dirty="0" smtClean="0"/>
              <a:t>ride</a:t>
            </a:r>
            <a:r>
              <a:rPr lang="en-GB" dirty="0"/>
              <a:t>, snobbishness</a:t>
            </a:r>
          </a:p>
          <a:p>
            <a:r>
              <a:rPr lang="en-GB" dirty="0" err="1"/>
              <a:t>U</a:t>
            </a:r>
            <a:r>
              <a:rPr lang="en-GB" dirty="0" err="1" smtClean="0"/>
              <a:t>nteachable</a:t>
            </a:r>
            <a:r>
              <a:rPr lang="en-GB" dirty="0"/>
              <a:t>, obstinate </a:t>
            </a:r>
            <a:r>
              <a:rPr lang="en-GB" dirty="0" smtClean="0"/>
              <a:t>- </a:t>
            </a:r>
            <a:r>
              <a:rPr lang="en-GB" dirty="0" err="1" smtClean="0"/>
              <a:t>Prov</a:t>
            </a:r>
            <a:r>
              <a:rPr lang="en-GB" dirty="0" smtClean="0"/>
              <a:t> </a:t>
            </a:r>
            <a:r>
              <a:rPr lang="en-GB" dirty="0"/>
              <a:t>29:1, Dan 5:20</a:t>
            </a:r>
          </a:p>
          <a:p>
            <a:r>
              <a:rPr lang="en-GB" dirty="0"/>
              <a:t>R</a:t>
            </a:r>
            <a:r>
              <a:rPr lang="en-GB" dirty="0" smtClean="0"/>
              <a:t>ebellious </a:t>
            </a:r>
            <a:r>
              <a:rPr lang="en-GB" dirty="0"/>
              <a:t>to pastoral authority - 1Sam 15:23, </a:t>
            </a:r>
            <a:r>
              <a:rPr lang="en-GB" dirty="0" err="1"/>
              <a:t>Prov</a:t>
            </a:r>
            <a:r>
              <a:rPr lang="en-GB" dirty="0"/>
              <a:t> </a:t>
            </a:r>
            <a:r>
              <a:rPr lang="en-GB" dirty="0" smtClean="0"/>
              <a:t>29:1</a:t>
            </a:r>
            <a:endParaRPr lang="en-GB" dirty="0"/>
          </a:p>
        </p:txBody>
      </p:sp>
      <p:sp>
        <p:nvSpPr>
          <p:cNvPr id="3" name="Title 2"/>
          <p:cNvSpPr>
            <a:spLocks noGrp="1"/>
          </p:cNvSpPr>
          <p:nvPr>
            <p:ph type="title"/>
          </p:nvPr>
        </p:nvSpPr>
        <p:spPr/>
        <p:txBody>
          <a:bodyPr/>
          <a:lstStyle/>
          <a:p>
            <a:r>
              <a:rPr lang="en-GB" dirty="0"/>
              <a:t>Spirit of Haughtiness</a:t>
            </a:r>
          </a:p>
        </p:txBody>
      </p:sp>
    </p:spTree>
    <p:extLst>
      <p:ext uri="{BB962C8B-B14F-4D97-AF65-F5344CB8AC3E}">
        <p14:creationId xmlns:p14="http://schemas.microsoft.com/office/powerpoint/2010/main" xmlns="" val="3061327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579296" cy="4755984"/>
          </a:xfrm>
        </p:spPr>
        <p:txBody>
          <a:bodyPr>
            <a:normAutofit lnSpcReduction="10000"/>
          </a:bodyPr>
          <a:lstStyle/>
          <a:p>
            <a:r>
              <a:rPr lang="en-GB" b="1" dirty="0" smtClean="0"/>
              <a:t>Manifests </a:t>
            </a:r>
            <a:r>
              <a:rPr lang="en-GB" b="1" dirty="0"/>
              <a:t>as:</a:t>
            </a:r>
          </a:p>
          <a:p>
            <a:r>
              <a:rPr lang="en-GB" dirty="0"/>
              <a:t>Bragging or boastfulness - 2 Sam 22:28, Jer. 48:29, Isa 2:11,17, 5:15</a:t>
            </a:r>
          </a:p>
          <a:p>
            <a:r>
              <a:rPr lang="en-GB" dirty="0" smtClean="0"/>
              <a:t>Being </a:t>
            </a:r>
            <a:r>
              <a:rPr lang="en-GB" dirty="0"/>
              <a:t>argumentative or contentious, </a:t>
            </a:r>
            <a:r>
              <a:rPr lang="en-GB" dirty="0" err="1"/>
              <a:t>Prov</a:t>
            </a:r>
            <a:r>
              <a:rPr lang="en-GB" dirty="0"/>
              <a:t> 13:10</a:t>
            </a:r>
          </a:p>
          <a:p>
            <a:r>
              <a:rPr lang="en-GB" dirty="0"/>
              <a:t>Extreme self-righteousness or religiosity - </a:t>
            </a:r>
            <a:r>
              <a:rPr lang="en-GB" dirty="0" err="1"/>
              <a:t>Lk</a:t>
            </a:r>
            <a:r>
              <a:rPr lang="en-GB" dirty="0"/>
              <a:t> 18:11,12</a:t>
            </a:r>
          </a:p>
          <a:p>
            <a:r>
              <a:rPr lang="en-GB" dirty="0"/>
              <a:t>Idle - </a:t>
            </a:r>
            <a:r>
              <a:rPr lang="en-GB" dirty="0" err="1"/>
              <a:t>Ezek</a:t>
            </a:r>
            <a:r>
              <a:rPr lang="en-GB" dirty="0"/>
              <a:t> 16:49,50</a:t>
            </a:r>
          </a:p>
          <a:p>
            <a:r>
              <a:rPr lang="en-GB" dirty="0"/>
              <a:t>Reject God – Ps 10:4, </a:t>
            </a:r>
            <a:r>
              <a:rPr lang="en-GB" dirty="0" err="1"/>
              <a:t>Jer</a:t>
            </a:r>
            <a:r>
              <a:rPr lang="en-GB" dirty="0"/>
              <a:t> </a:t>
            </a:r>
            <a:r>
              <a:rPr lang="en-GB" dirty="0" smtClean="0"/>
              <a:t>43:2</a:t>
            </a:r>
          </a:p>
          <a:p>
            <a:endParaRPr lang="en-GB" dirty="0"/>
          </a:p>
          <a:p>
            <a:r>
              <a:rPr lang="en-GB" b="1" dirty="0"/>
              <a:t>LOOSE</a:t>
            </a:r>
            <a:r>
              <a:rPr lang="en-GB" dirty="0"/>
              <a:t>: SPIRIT OF FORGIVENESS, HUMBLE &amp; CONTRITE SPIRIT</a:t>
            </a:r>
          </a:p>
        </p:txBody>
      </p:sp>
      <p:sp>
        <p:nvSpPr>
          <p:cNvPr id="3" name="Title 2"/>
          <p:cNvSpPr>
            <a:spLocks noGrp="1"/>
          </p:cNvSpPr>
          <p:nvPr>
            <p:ph type="title"/>
          </p:nvPr>
        </p:nvSpPr>
        <p:spPr/>
        <p:txBody>
          <a:bodyPr/>
          <a:lstStyle/>
          <a:p>
            <a:r>
              <a:rPr lang="en-GB" dirty="0"/>
              <a:t>Spirit of Haughtiness</a:t>
            </a:r>
          </a:p>
        </p:txBody>
      </p:sp>
    </p:spTree>
    <p:extLst>
      <p:ext uri="{BB962C8B-B14F-4D97-AF65-F5344CB8AC3E}">
        <p14:creationId xmlns:p14="http://schemas.microsoft.com/office/powerpoint/2010/main" xmlns="" val="440999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GB" dirty="0"/>
              <a:t>Isaiah 61:3 </a:t>
            </a:r>
            <a:r>
              <a:rPr lang="en-GB" dirty="0" smtClean="0"/>
              <a:t>To </a:t>
            </a:r>
            <a:r>
              <a:rPr lang="en-GB" dirty="0"/>
              <a:t>appoint unto them that mourn in Zion, to give unto them beauty for ashes, the oil of joy for mourning, the garment of praise for the spirit of heaviness; that they might be called trees of righteousness, the planting of the Lord, that he might be glorified. </a:t>
            </a:r>
          </a:p>
          <a:p>
            <a:endParaRPr lang="en-GB" dirty="0"/>
          </a:p>
          <a:p>
            <a:r>
              <a:rPr lang="en-GB" b="1" dirty="0" smtClean="0"/>
              <a:t>Possible </a:t>
            </a:r>
            <a:r>
              <a:rPr lang="en-GB" b="1" dirty="0"/>
              <a:t>entry: </a:t>
            </a:r>
            <a:r>
              <a:rPr lang="en-GB" dirty="0"/>
              <a:t>tragedy in life or traumatic experience, sin of parents</a:t>
            </a:r>
            <a:r>
              <a:rPr lang="en-GB" dirty="0" smtClean="0"/>
              <a:t>.</a:t>
            </a:r>
          </a:p>
          <a:p>
            <a:endParaRPr lang="en-GB" dirty="0"/>
          </a:p>
          <a:p>
            <a:r>
              <a:rPr lang="en-GB" b="1" dirty="0"/>
              <a:t>Manifests as:</a:t>
            </a:r>
          </a:p>
          <a:p>
            <a:r>
              <a:rPr lang="en-GB" dirty="0" smtClean="0"/>
              <a:t>Depression</a:t>
            </a:r>
            <a:r>
              <a:rPr lang="en-GB" dirty="0"/>
              <a:t>, despair, no urge to praise God, </a:t>
            </a:r>
            <a:r>
              <a:rPr lang="en-GB" dirty="0" err="1"/>
              <a:t>unpacified</a:t>
            </a:r>
            <a:r>
              <a:rPr lang="en-GB" dirty="0"/>
              <a:t>, a root of </a:t>
            </a:r>
            <a:r>
              <a:rPr lang="en-GB" dirty="0" smtClean="0"/>
              <a:t>bitterness</a:t>
            </a:r>
            <a:endParaRPr lang="en-GB" dirty="0"/>
          </a:p>
        </p:txBody>
      </p:sp>
      <p:sp>
        <p:nvSpPr>
          <p:cNvPr id="3" name="Title 2"/>
          <p:cNvSpPr>
            <a:spLocks noGrp="1"/>
          </p:cNvSpPr>
          <p:nvPr>
            <p:ph type="title"/>
          </p:nvPr>
        </p:nvSpPr>
        <p:spPr/>
        <p:txBody>
          <a:bodyPr/>
          <a:lstStyle/>
          <a:p>
            <a:r>
              <a:rPr lang="en-GB" dirty="0"/>
              <a:t>Spirit of Heaviness</a:t>
            </a:r>
          </a:p>
        </p:txBody>
      </p:sp>
    </p:spTree>
    <p:extLst>
      <p:ext uri="{BB962C8B-B14F-4D97-AF65-F5344CB8AC3E}">
        <p14:creationId xmlns:p14="http://schemas.microsoft.com/office/powerpoint/2010/main" xmlns="" val="462767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GB" b="1" dirty="0" smtClean="0"/>
              <a:t>Manifests </a:t>
            </a:r>
            <a:r>
              <a:rPr lang="en-GB" b="1" dirty="0"/>
              <a:t>as:</a:t>
            </a:r>
          </a:p>
          <a:p>
            <a:r>
              <a:rPr lang="en-GB" dirty="0"/>
              <a:t>M</a:t>
            </a:r>
            <a:r>
              <a:rPr lang="en-GB" dirty="0" smtClean="0"/>
              <a:t>orbid </a:t>
            </a:r>
            <a:r>
              <a:rPr lang="en-GB" dirty="0"/>
              <a:t>grief </a:t>
            </a:r>
            <a:r>
              <a:rPr lang="en-GB" dirty="0" smtClean="0"/>
              <a:t>- </a:t>
            </a:r>
            <a:r>
              <a:rPr lang="en-GB" dirty="0" err="1" smtClean="0"/>
              <a:t>Neh</a:t>
            </a:r>
            <a:r>
              <a:rPr lang="en-GB" dirty="0" smtClean="0"/>
              <a:t> </a:t>
            </a:r>
            <a:r>
              <a:rPr lang="en-GB" dirty="0"/>
              <a:t>2:2, </a:t>
            </a:r>
            <a:r>
              <a:rPr lang="en-GB" dirty="0" err="1"/>
              <a:t>Prov</a:t>
            </a:r>
            <a:r>
              <a:rPr lang="en-GB" dirty="0"/>
              <a:t> 15:13</a:t>
            </a:r>
          </a:p>
          <a:p>
            <a:r>
              <a:rPr lang="en-GB" dirty="0"/>
              <a:t>L</a:t>
            </a:r>
            <a:r>
              <a:rPr lang="en-GB" dirty="0" smtClean="0"/>
              <a:t>oneliness</a:t>
            </a:r>
            <a:r>
              <a:rPr lang="en-GB" dirty="0"/>
              <a:t>, inner hurts </a:t>
            </a:r>
            <a:r>
              <a:rPr lang="en-GB" dirty="0" smtClean="0"/>
              <a:t>- </a:t>
            </a:r>
            <a:r>
              <a:rPr lang="en-GB" dirty="0" err="1" smtClean="0"/>
              <a:t>Lk</a:t>
            </a:r>
            <a:r>
              <a:rPr lang="en-GB" dirty="0" smtClean="0"/>
              <a:t> </a:t>
            </a:r>
            <a:r>
              <a:rPr lang="en-GB" dirty="0"/>
              <a:t>4:18</a:t>
            </a:r>
          </a:p>
          <a:p>
            <a:r>
              <a:rPr lang="en-GB" dirty="0"/>
              <a:t>G</a:t>
            </a:r>
            <a:r>
              <a:rPr lang="en-GB" dirty="0" smtClean="0"/>
              <a:t>luttony</a:t>
            </a:r>
            <a:r>
              <a:rPr lang="en-GB" dirty="0"/>
              <a:t>, insomnia </a:t>
            </a:r>
            <a:r>
              <a:rPr lang="en-GB" dirty="0" smtClean="0"/>
              <a:t>- </a:t>
            </a:r>
            <a:r>
              <a:rPr lang="en-GB" dirty="0" err="1" smtClean="0"/>
              <a:t>Neh</a:t>
            </a:r>
            <a:r>
              <a:rPr lang="en-GB" dirty="0" smtClean="0"/>
              <a:t> </a:t>
            </a:r>
            <a:r>
              <a:rPr lang="en-GB" dirty="0"/>
              <a:t>2:2</a:t>
            </a:r>
          </a:p>
          <a:p>
            <a:r>
              <a:rPr lang="en-GB" dirty="0"/>
              <a:t>S</a:t>
            </a:r>
            <a:r>
              <a:rPr lang="en-GB" dirty="0" smtClean="0"/>
              <a:t>elf-pity </a:t>
            </a:r>
            <a:r>
              <a:rPr lang="en-GB" dirty="0"/>
              <a:t>Ps 69:20</a:t>
            </a:r>
          </a:p>
          <a:p>
            <a:r>
              <a:rPr lang="en-GB" dirty="0"/>
              <a:t>H</a:t>
            </a:r>
            <a:r>
              <a:rPr lang="en-GB" dirty="0" smtClean="0"/>
              <a:t>opelessness </a:t>
            </a:r>
            <a:r>
              <a:rPr lang="en-GB" dirty="0"/>
              <a:t>- 2Cor 1:8,9</a:t>
            </a:r>
          </a:p>
          <a:p>
            <a:r>
              <a:rPr lang="en-GB" dirty="0"/>
              <a:t>B</a:t>
            </a:r>
            <a:r>
              <a:rPr lang="en-GB" dirty="0" smtClean="0"/>
              <a:t>roken </a:t>
            </a:r>
            <a:r>
              <a:rPr lang="en-GB" dirty="0"/>
              <a:t>hearted </a:t>
            </a:r>
            <a:r>
              <a:rPr lang="en-GB" dirty="0" smtClean="0"/>
              <a:t>- Ps </a:t>
            </a:r>
            <a:r>
              <a:rPr lang="en-GB" dirty="0"/>
              <a:t>69:20, </a:t>
            </a:r>
            <a:r>
              <a:rPr lang="en-GB" dirty="0" err="1"/>
              <a:t>Prov</a:t>
            </a:r>
            <a:r>
              <a:rPr lang="en-GB" dirty="0"/>
              <a:t> 12:18, 15:3, 13, 18:14, </a:t>
            </a:r>
            <a:r>
              <a:rPr lang="en-GB" dirty="0" err="1"/>
              <a:t>Lk</a:t>
            </a:r>
            <a:r>
              <a:rPr lang="en-GB" dirty="0"/>
              <a:t> </a:t>
            </a:r>
            <a:r>
              <a:rPr lang="en-GB" dirty="0" smtClean="0"/>
              <a:t>4:18</a:t>
            </a:r>
          </a:p>
          <a:p>
            <a:endParaRPr lang="en-GB" dirty="0"/>
          </a:p>
          <a:p>
            <a:r>
              <a:rPr lang="en-GB" b="1" dirty="0"/>
              <a:t>LOOSE</a:t>
            </a:r>
            <a:r>
              <a:rPr lang="en-GB" dirty="0"/>
              <a:t>: SPIRIT OF HOPE, PRAISE, WORSHIP, TRUTH</a:t>
            </a:r>
          </a:p>
        </p:txBody>
      </p:sp>
      <p:sp>
        <p:nvSpPr>
          <p:cNvPr id="3" name="Title 2"/>
          <p:cNvSpPr>
            <a:spLocks noGrp="1"/>
          </p:cNvSpPr>
          <p:nvPr>
            <p:ph type="title"/>
          </p:nvPr>
        </p:nvSpPr>
        <p:spPr/>
        <p:txBody>
          <a:bodyPr/>
          <a:lstStyle/>
          <a:p>
            <a:r>
              <a:rPr lang="en-GB" dirty="0"/>
              <a:t>Spirit of Heaviness</a:t>
            </a:r>
          </a:p>
        </p:txBody>
      </p:sp>
    </p:spTree>
    <p:extLst>
      <p:ext uri="{BB962C8B-B14F-4D97-AF65-F5344CB8AC3E}">
        <p14:creationId xmlns:p14="http://schemas.microsoft.com/office/powerpoint/2010/main" xmlns="" val="3371989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dirty="0"/>
              <a:t>Luke 13:11 </a:t>
            </a:r>
            <a:r>
              <a:rPr lang="en-GB" dirty="0" smtClean="0"/>
              <a:t>And</a:t>
            </a:r>
            <a:r>
              <a:rPr lang="en-GB" dirty="0"/>
              <a:t>, behold, there was a woman which had a spirit of infirmity eighteen years, and was bowed together, and could in no wise lift up herself. </a:t>
            </a:r>
          </a:p>
          <a:p>
            <a:pPr marL="109728" indent="0">
              <a:buNone/>
            </a:pPr>
            <a:endParaRPr lang="en-GB" dirty="0"/>
          </a:p>
          <a:p>
            <a:r>
              <a:rPr lang="en-GB" b="1" dirty="0" smtClean="0"/>
              <a:t>Possible </a:t>
            </a:r>
            <a:r>
              <a:rPr lang="en-GB" b="1" dirty="0"/>
              <a:t>entry: </a:t>
            </a:r>
            <a:r>
              <a:rPr lang="en-GB" dirty="0"/>
              <a:t>generational sin of parents or bad health </a:t>
            </a:r>
            <a:r>
              <a:rPr lang="en-GB" dirty="0" smtClean="0"/>
              <a:t>practices</a:t>
            </a:r>
          </a:p>
          <a:p>
            <a:endParaRPr lang="en-GB" dirty="0"/>
          </a:p>
          <a:p>
            <a:r>
              <a:rPr lang="en-GB" b="1" dirty="0"/>
              <a:t>Manifests as:</a:t>
            </a:r>
          </a:p>
          <a:p>
            <a:r>
              <a:rPr lang="en-GB" dirty="0"/>
              <a:t>C</a:t>
            </a:r>
            <a:r>
              <a:rPr lang="en-GB" dirty="0" smtClean="0"/>
              <a:t>hronic </a:t>
            </a:r>
            <a:r>
              <a:rPr lang="en-GB" dirty="0"/>
              <a:t>illness or deformity, bent body or spine</a:t>
            </a:r>
          </a:p>
          <a:p>
            <a:r>
              <a:rPr lang="en-GB" dirty="0"/>
              <a:t>A</a:t>
            </a:r>
            <a:r>
              <a:rPr lang="en-GB" dirty="0" smtClean="0"/>
              <a:t>sthma</a:t>
            </a:r>
            <a:r>
              <a:rPr lang="en-GB" dirty="0"/>
              <a:t>, chronic colds </a:t>
            </a:r>
            <a:r>
              <a:rPr lang="en-GB" dirty="0" smtClean="0"/>
              <a:t>- John 5:5</a:t>
            </a:r>
            <a:endParaRPr lang="en-GB" dirty="0"/>
          </a:p>
        </p:txBody>
      </p:sp>
      <p:sp>
        <p:nvSpPr>
          <p:cNvPr id="3" name="Title 2"/>
          <p:cNvSpPr>
            <a:spLocks noGrp="1"/>
          </p:cNvSpPr>
          <p:nvPr>
            <p:ph type="title"/>
          </p:nvPr>
        </p:nvSpPr>
        <p:spPr/>
        <p:txBody>
          <a:bodyPr/>
          <a:lstStyle/>
          <a:p>
            <a:r>
              <a:rPr lang="en-GB" dirty="0"/>
              <a:t>Spirit of Infirmity</a:t>
            </a:r>
          </a:p>
        </p:txBody>
      </p:sp>
    </p:spTree>
    <p:extLst>
      <p:ext uri="{BB962C8B-B14F-4D97-AF65-F5344CB8AC3E}">
        <p14:creationId xmlns:p14="http://schemas.microsoft.com/office/powerpoint/2010/main" xmlns="" val="3161189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b="1" dirty="0" smtClean="0"/>
              <a:t>Manifests </a:t>
            </a:r>
            <a:r>
              <a:rPr lang="en-GB" b="1" dirty="0"/>
              <a:t>as:</a:t>
            </a:r>
          </a:p>
          <a:p>
            <a:r>
              <a:rPr lang="en-GB" dirty="0"/>
              <a:t>F</a:t>
            </a:r>
            <a:r>
              <a:rPr lang="en-GB" dirty="0" smtClean="0"/>
              <a:t>railty </a:t>
            </a:r>
            <a:r>
              <a:rPr lang="en-GB" dirty="0"/>
              <a:t>or weakness </a:t>
            </a:r>
            <a:r>
              <a:rPr lang="en-GB" dirty="0" smtClean="0"/>
              <a:t>- </a:t>
            </a:r>
            <a:r>
              <a:rPr lang="en-GB" dirty="0" err="1" smtClean="0"/>
              <a:t>Lk</a:t>
            </a:r>
            <a:r>
              <a:rPr lang="en-GB" dirty="0" smtClean="0"/>
              <a:t> </a:t>
            </a:r>
            <a:r>
              <a:rPr lang="en-GB" dirty="0"/>
              <a:t>13:11, </a:t>
            </a:r>
            <a:r>
              <a:rPr lang="en-GB" dirty="0" err="1"/>
              <a:t>Jn</a:t>
            </a:r>
            <a:r>
              <a:rPr lang="en-GB" dirty="0"/>
              <a:t> 5:5</a:t>
            </a:r>
          </a:p>
          <a:p>
            <a:r>
              <a:rPr lang="en-GB" dirty="0"/>
              <a:t>S</a:t>
            </a:r>
            <a:r>
              <a:rPr lang="en-GB" dirty="0" smtClean="0"/>
              <a:t>evere </a:t>
            </a:r>
            <a:r>
              <a:rPr lang="en-GB" dirty="0"/>
              <a:t>feminine disorders or impotency in men - </a:t>
            </a:r>
            <a:r>
              <a:rPr lang="en-GB" dirty="0" err="1"/>
              <a:t>Jn</a:t>
            </a:r>
            <a:r>
              <a:rPr lang="en-GB" dirty="0"/>
              <a:t> 5:5, Acts 3:2, 4:9</a:t>
            </a:r>
          </a:p>
          <a:p>
            <a:r>
              <a:rPr lang="en-GB" dirty="0"/>
              <a:t>A</a:t>
            </a:r>
            <a:r>
              <a:rPr lang="en-GB" dirty="0" smtClean="0"/>
              <a:t>rthritis - John </a:t>
            </a:r>
            <a:r>
              <a:rPr lang="en-GB" dirty="0"/>
              <a:t>5:5</a:t>
            </a:r>
          </a:p>
          <a:p>
            <a:r>
              <a:rPr lang="en-GB" dirty="0"/>
              <a:t>C</a:t>
            </a:r>
            <a:r>
              <a:rPr lang="en-GB" dirty="0" smtClean="0"/>
              <a:t>ancer - </a:t>
            </a:r>
            <a:r>
              <a:rPr lang="en-GB" dirty="0" err="1" smtClean="0"/>
              <a:t>Lk</a:t>
            </a:r>
            <a:r>
              <a:rPr lang="en-GB" dirty="0" smtClean="0"/>
              <a:t> </a:t>
            </a:r>
            <a:r>
              <a:rPr lang="en-GB" dirty="0"/>
              <a:t>13:11, </a:t>
            </a:r>
            <a:r>
              <a:rPr lang="en-GB" dirty="0" err="1"/>
              <a:t>Jn</a:t>
            </a:r>
            <a:r>
              <a:rPr lang="en-GB" dirty="0"/>
              <a:t> 5:5</a:t>
            </a:r>
          </a:p>
          <a:p>
            <a:r>
              <a:rPr lang="en-GB" dirty="0"/>
              <a:t>O</a:t>
            </a:r>
            <a:r>
              <a:rPr lang="en-GB" dirty="0" smtClean="0"/>
              <a:t>ppression - Acts 10:38</a:t>
            </a:r>
          </a:p>
          <a:p>
            <a:endParaRPr lang="en-GB" dirty="0"/>
          </a:p>
          <a:p>
            <a:r>
              <a:rPr lang="en-GB" b="1" dirty="0"/>
              <a:t>LOOSE</a:t>
            </a:r>
            <a:r>
              <a:rPr lang="en-GB" dirty="0"/>
              <a:t>: HOLY SPIRIT OF GOD WITH HIS GIFT OF LIFE</a:t>
            </a:r>
          </a:p>
        </p:txBody>
      </p:sp>
      <p:sp>
        <p:nvSpPr>
          <p:cNvPr id="3" name="Title 2"/>
          <p:cNvSpPr>
            <a:spLocks noGrp="1"/>
          </p:cNvSpPr>
          <p:nvPr>
            <p:ph type="title"/>
          </p:nvPr>
        </p:nvSpPr>
        <p:spPr/>
        <p:txBody>
          <a:bodyPr/>
          <a:lstStyle/>
          <a:p>
            <a:r>
              <a:rPr lang="en-GB" dirty="0"/>
              <a:t>Spirit of Infirmity</a:t>
            </a:r>
          </a:p>
        </p:txBody>
      </p:sp>
    </p:spTree>
    <p:extLst>
      <p:ext uri="{BB962C8B-B14F-4D97-AF65-F5344CB8AC3E}">
        <p14:creationId xmlns:p14="http://schemas.microsoft.com/office/powerpoint/2010/main" xmlns="" val="2477005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GB" dirty="0"/>
              <a:t>Numbers 5:14 </a:t>
            </a:r>
            <a:r>
              <a:rPr lang="en-GB" dirty="0" smtClean="0"/>
              <a:t>And </a:t>
            </a:r>
            <a:r>
              <a:rPr lang="en-GB" dirty="0"/>
              <a:t>the spirit of jealousy come upon him, and he be jealous of his wife, and she be defiled: or if the spirit of jealousy come upon him, and he be jealous of his wife, and she be not defiled: </a:t>
            </a:r>
          </a:p>
          <a:p>
            <a:endParaRPr lang="en-GB" dirty="0"/>
          </a:p>
          <a:p>
            <a:r>
              <a:rPr lang="fr-FR" b="1" dirty="0" smtClean="0"/>
              <a:t>Possible </a:t>
            </a:r>
            <a:r>
              <a:rPr lang="fr-FR" b="1" dirty="0"/>
              <a:t>entry: </a:t>
            </a:r>
            <a:r>
              <a:rPr lang="fr-FR" dirty="0" err="1"/>
              <a:t>sexual</a:t>
            </a:r>
            <a:r>
              <a:rPr lang="fr-FR" dirty="0"/>
              <a:t> </a:t>
            </a:r>
            <a:r>
              <a:rPr lang="fr-FR" dirty="0" err="1"/>
              <a:t>defilement</a:t>
            </a:r>
            <a:r>
              <a:rPr lang="fr-FR" dirty="0"/>
              <a:t>, rage, </a:t>
            </a:r>
            <a:r>
              <a:rPr lang="fr-FR" dirty="0" err="1"/>
              <a:t>anger</a:t>
            </a:r>
            <a:r>
              <a:rPr lang="fr-FR" dirty="0"/>
              <a:t> </a:t>
            </a:r>
            <a:r>
              <a:rPr lang="fr-FR" dirty="0" smtClean="0"/>
              <a:t>- </a:t>
            </a:r>
            <a:r>
              <a:rPr lang="fr-FR" dirty="0" err="1" smtClean="0"/>
              <a:t>Gen</a:t>
            </a:r>
            <a:r>
              <a:rPr lang="fr-FR" dirty="0" smtClean="0"/>
              <a:t> </a:t>
            </a:r>
            <a:r>
              <a:rPr lang="fr-FR" dirty="0"/>
              <a:t>4:5,6, </a:t>
            </a:r>
            <a:r>
              <a:rPr lang="fr-FR" dirty="0" err="1"/>
              <a:t>Prov</a:t>
            </a:r>
            <a:r>
              <a:rPr lang="fr-FR" dirty="0"/>
              <a:t> 6:34, 14:29, </a:t>
            </a:r>
            <a:r>
              <a:rPr lang="fr-FR" dirty="0" smtClean="0"/>
              <a:t>22:24,25, </a:t>
            </a:r>
            <a:r>
              <a:rPr lang="en-GB" dirty="0" smtClean="0"/>
              <a:t>29:22,23 </a:t>
            </a:r>
            <a:r>
              <a:rPr lang="en-GB" dirty="0"/>
              <a:t>lack of discipline from parents, strife </a:t>
            </a:r>
            <a:r>
              <a:rPr lang="en-GB" dirty="0" smtClean="0"/>
              <a:t>- </a:t>
            </a:r>
            <a:r>
              <a:rPr lang="en-GB" dirty="0" err="1" smtClean="0"/>
              <a:t>Prov</a:t>
            </a:r>
            <a:r>
              <a:rPr lang="en-GB" dirty="0" smtClean="0"/>
              <a:t> 10:12</a:t>
            </a:r>
          </a:p>
          <a:p>
            <a:endParaRPr lang="en-GB" dirty="0"/>
          </a:p>
          <a:p>
            <a:r>
              <a:rPr lang="en-GB" b="1" dirty="0"/>
              <a:t>Manifests as:</a:t>
            </a:r>
          </a:p>
          <a:p>
            <a:r>
              <a:rPr lang="en-GB" dirty="0"/>
              <a:t>R</a:t>
            </a:r>
            <a:r>
              <a:rPr lang="en-GB" dirty="0" smtClean="0"/>
              <a:t>age</a:t>
            </a:r>
            <a:r>
              <a:rPr lang="en-GB" dirty="0"/>
              <a:t>, jealousy, resentment, hatred of partner</a:t>
            </a:r>
          </a:p>
          <a:p>
            <a:r>
              <a:rPr lang="en-GB" dirty="0"/>
              <a:t>C</a:t>
            </a:r>
            <a:r>
              <a:rPr lang="en-GB" dirty="0" smtClean="0"/>
              <a:t>ruelty - Song </a:t>
            </a:r>
            <a:r>
              <a:rPr lang="en-GB" dirty="0"/>
              <a:t>of Sol </a:t>
            </a:r>
            <a:r>
              <a:rPr lang="en-GB" dirty="0" smtClean="0"/>
              <a:t>8:6</a:t>
            </a:r>
            <a:endParaRPr lang="en-GB" dirty="0"/>
          </a:p>
        </p:txBody>
      </p:sp>
      <p:sp>
        <p:nvSpPr>
          <p:cNvPr id="3" name="Title 2"/>
          <p:cNvSpPr>
            <a:spLocks noGrp="1"/>
          </p:cNvSpPr>
          <p:nvPr>
            <p:ph type="title"/>
          </p:nvPr>
        </p:nvSpPr>
        <p:spPr/>
        <p:txBody>
          <a:bodyPr/>
          <a:lstStyle/>
          <a:p>
            <a:r>
              <a:rPr lang="en-GB" dirty="0"/>
              <a:t>Spirit of Jealousy</a:t>
            </a:r>
          </a:p>
        </p:txBody>
      </p:sp>
    </p:spTree>
    <p:extLst>
      <p:ext uri="{BB962C8B-B14F-4D97-AF65-F5344CB8AC3E}">
        <p14:creationId xmlns:p14="http://schemas.microsoft.com/office/powerpoint/2010/main" xmlns="" val="523641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b="1" dirty="0" smtClean="0"/>
              <a:t>Manifests </a:t>
            </a:r>
            <a:r>
              <a:rPr lang="en-GB" b="1" dirty="0"/>
              <a:t>as:</a:t>
            </a:r>
          </a:p>
          <a:p>
            <a:r>
              <a:rPr lang="en-GB" dirty="0" smtClean="0"/>
              <a:t>Murder - Gen </a:t>
            </a:r>
            <a:r>
              <a:rPr lang="en-GB" dirty="0"/>
              <a:t>4:8</a:t>
            </a:r>
          </a:p>
          <a:p>
            <a:r>
              <a:rPr lang="en-GB" dirty="0"/>
              <a:t>H</a:t>
            </a:r>
            <a:r>
              <a:rPr lang="en-GB" dirty="0" smtClean="0"/>
              <a:t>ate - Gen </a:t>
            </a:r>
            <a:r>
              <a:rPr lang="en-GB" dirty="0"/>
              <a:t>37:3,4,8</a:t>
            </a:r>
          </a:p>
          <a:p>
            <a:r>
              <a:rPr lang="en-GB" dirty="0"/>
              <a:t>E</a:t>
            </a:r>
            <a:r>
              <a:rPr lang="en-GB" dirty="0" smtClean="0"/>
              <a:t>xtreme </a:t>
            </a:r>
            <a:r>
              <a:rPr lang="en-GB" dirty="0"/>
              <a:t>competitiveness </a:t>
            </a:r>
            <a:r>
              <a:rPr lang="en-GB" dirty="0" smtClean="0"/>
              <a:t>- Gen </a:t>
            </a:r>
            <a:r>
              <a:rPr lang="en-GB" dirty="0"/>
              <a:t>4:4,5</a:t>
            </a:r>
          </a:p>
          <a:p>
            <a:r>
              <a:rPr lang="en-GB" dirty="0"/>
              <a:t>S</a:t>
            </a:r>
            <a:r>
              <a:rPr lang="en-GB" dirty="0" smtClean="0"/>
              <a:t>elfishness</a:t>
            </a:r>
            <a:r>
              <a:rPr lang="en-GB" dirty="0"/>
              <a:t>, causing divisions </a:t>
            </a:r>
            <a:r>
              <a:rPr lang="en-GB" dirty="0" smtClean="0"/>
              <a:t>- Gal </a:t>
            </a:r>
            <a:r>
              <a:rPr lang="en-GB" dirty="0"/>
              <a:t>5:19</a:t>
            </a:r>
          </a:p>
          <a:p>
            <a:r>
              <a:rPr lang="en-GB" dirty="0"/>
              <a:t>R</a:t>
            </a:r>
            <a:r>
              <a:rPr lang="en-GB" dirty="0" smtClean="0"/>
              <a:t>evenge</a:t>
            </a:r>
            <a:r>
              <a:rPr lang="en-GB" dirty="0"/>
              <a:t>, spite </a:t>
            </a:r>
            <a:r>
              <a:rPr lang="en-GB" dirty="0" smtClean="0"/>
              <a:t>- </a:t>
            </a:r>
            <a:r>
              <a:rPr lang="en-GB" dirty="0" err="1" smtClean="0"/>
              <a:t>Prov</a:t>
            </a:r>
            <a:r>
              <a:rPr lang="en-GB" dirty="0" smtClean="0"/>
              <a:t> </a:t>
            </a:r>
            <a:r>
              <a:rPr lang="en-GB" dirty="0"/>
              <a:t>6:34, </a:t>
            </a:r>
            <a:r>
              <a:rPr lang="en-GB" dirty="0" smtClean="0"/>
              <a:t>14:16,17</a:t>
            </a:r>
          </a:p>
          <a:p>
            <a:endParaRPr lang="en-GB" dirty="0"/>
          </a:p>
          <a:p>
            <a:r>
              <a:rPr lang="en-GB" b="1" dirty="0"/>
              <a:t>LOOSE</a:t>
            </a:r>
            <a:r>
              <a:rPr lang="en-GB" dirty="0"/>
              <a:t>: ABUNDANCE OF GOD'S LOVE, HEDGE OF PROTECTION</a:t>
            </a:r>
          </a:p>
        </p:txBody>
      </p:sp>
      <p:sp>
        <p:nvSpPr>
          <p:cNvPr id="3" name="Title 2"/>
          <p:cNvSpPr>
            <a:spLocks noGrp="1"/>
          </p:cNvSpPr>
          <p:nvPr>
            <p:ph type="title"/>
          </p:nvPr>
        </p:nvSpPr>
        <p:spPr/>
        <p:txBody>
          <a:bodyPr/>
          <a:lstStyle/>
          <a:p>
            <a:r>
              <a:rPr lang="en-GB" dirty="0"/>
              <a:t>Spirit of Jealousy</a:t>
            </a:r>
          </a:p>
        </p:txBody>
      </p:sp>
    </p:spTree>
    <p:extLst>
      <p:ext uri="{BB962C8B-B14F-4D97-AF65-F5344CB8AC3E}">
        <p14:creationId xmlns:p14="http://schemas.microsoft.com/office/powerpoint/2010/main" xmlns="" val="3483885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GB" dirty="0"/>
              <a:t>Isaiah 29:10 </a:t>
            </a:r>
            <a:r>
              <a:rPr lang="en-GB" dirty="0" smtClean="0"/>
              <a:t>For </a:t>
            </a:r>
            <a:r>
              <a:rPr lang="en-GB" dirty="0"/>
              <a:t>the Lord hath poured out upon you the spirit of deep sleep, and hath closed your eyes: the prophets and your rulers, the seers hath he covered. </a:t>
            </a:r>
          </a:p>
          <a:p>
            <a:endParaRPr lang="en-GB" dirty="0"/>
          </a:p>
          <a:p>
            <a:r>
              <a:rPr lang="en-GB" b="1" dirty="0" smtClean="0"/>
              <a:t>Possible </a:t>
            </a:r>
            <a:r>
              <a:rPr lang="en-GB" b="1" dirty="0"/>
              <a:t>entry: </a:t>
            </a:r>
            <a:r>
              <a:rPr lang="en-GB" dirty="0"/>
              <a:t>This can be a curse from the Lord for refusing to listen to and obey </a:t>
            </a:r>
            <a:r>
              <a:rPr lang="en-GB" dirty="0" err="1" smtClean="0"/>
              <a:t>thepreaching</a:t>
            </a:r>
            <a:r>
              <a:rPr lang="en-GB" dirty="0" smtClean="0"/>
              <a:t> </a:t>
            </a:r>
            <a:r>
              <a:rPr lang="en-GB" dirty="0"/>
              <a:t>of His Word; for improperly criticizing pastors or other elders in the Body; </a:t>
            </a:r>
            <a:r>
              <a:rPr lang="en-GB" dirty="0" smtClean="0"/>
              <a:t>for refusing </a:t>
            </a:r>
            <a:r>
              <a:rPr lang="en-GB" dirty="0"/>
              <a:t>to obey the Lord, or from sin of parents.</a:t>
            </a:r>
          </a:p>
          <a:p>
            <a:endParaRPr lang="en-GB" b="1" dirty="0" smtClean="0"/>
          </a:p>
          <a:p>
            <a:r>
              <a:rPr lang="en-GB" b="1" dirty="0" smtClean="0"/>
              <a:t>Manifests </a:t>
            </a:r>
            <a:r>
              <a:rPr lang="en-GB" b="1" dirty="0"/>
              <a:t>as:</a:t>
            </a:r>
          </a:p>
          <a:p>
            <a:r>
              <a:rPr lang="en-GB" dirty="0" smtClean="0"/>
              <a:t>Sleep </a:t>
            </a:r>
            <a:r>
              <a:rPr lang="en-GB" dirty="0"/>
              <a:t>disorders, narcolepsy</a:t>
            </a:r>
          </a:p>
          <a:p>
            <a:r>
              <a:rPr lang="en-GB" dirty="0" smtClean="0"/>
              <a:t>Apathy</a:t>
            </a:r>
            <a:r>
              <a:rPr lang="en-GB" dirty="0"/>
              <a:t>, sluggishness, sleepiness </a:t>
            </a:r>
            <a:r>
              <a:rPr lang="en-GB" dirty="0" smtClean="0"/>
              <a:t>- Job 30:17</a:t>
            </a:r>
            <a:endParaRPr lang="en-GB" dirty="0"/>
          </a:p>
        </p:txBody>
      </p:sp>
      <p:sp>
        <p:nvSpPr>
          <p:cNvPr id="3" name="Title 2"/>
          <p:cNvSpPr>
            <a:spLocks noGrp="1"/>
          </p:cNvSpPr>
          <p:nvPr>
            <p:ph type="title"/>
          </p:nvPr>
        </p:nvSpPr>
        <p:spPr/>
        <p:txBody>
          <a:bodyPr/>
          <a:lstStyle/>
          <a:p>
            <a:r>
              <a:rPr lang="en-GB" dirty="0"/>
              <a:t>Spirit of Lethargy</a:t>
            </a:r>
          </a:p>
        </p:txBody>
      </p:sp>
    </p:spTree>
    <p:extLst>
      <p:ext uri="{BB962C8B-B14F-4D97-AF65-F5344CB8AC3E}">
        <p14:creationId xmlns:p14="http://schemas.microsoft.com/office/powerpoint/2010/main" xmlns="" val="2346852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29600" cy="6408712"/>
          </a:xfrm>
        </p:spPr>
        <p:txBody>
          <a:bodyPr>
            <a:normAutofit fontScale="85000" lnSpcReduction="20000"/>
          </a:bodyPr>
          <a:lstStyle/>
          <a:p>
            <a:r>
              <a:rPr lang="en-GB" dirty="0"/>
              <a:t>1) Former or current practitioners of the occult, witchcraft, séances, spiritualism, and (</a:t>
            </a:r>
            <a:r>
              <a:rPr lang="en-GB" dirty="0" smtClean="0"/>
              <a:t>of course</a:t>
            </a:r>
            <a:r>
              <a:rPr lang="en-GB" dirty="0"/>
              <a:t>) Satanism.</a:t>
            </a:r>
          </a:p>
          <a:p>
            <a:r>
              <a:rPr lang="en-GB" dirty="0"/>
              <a:t>2) Former or current members of cultic or heretical groups which deny the deity </a:t>
            </a:r>
            <a:r>
              <a:rPr lang="en-GB" dirty="0" smtClean="0"/>
              <a:t>of Jesus </a:t>
            </a:r>
            <a:r>
              <a:rPr lang="en-GB" dirty="0"/>
              <a:t>Christ as Almighty God (i.e. Mormonism, Jehovah's Witnesses, </a:t>
            </a:r>
            <a:r>
              <a:rPr lang="en-GB" dirty="0" smtClean="0"/>
              <a:t>Masons, etc</a:t>
            </a:r>
            <a:r>
              <a:rPr lang="en-GB" dirty="0"/>
              <a:t>.)</a:t>
            </a:r>
          </a:p>
          <a:p>
            <a:r>
              <a:rPr lang="en-GB" dirty="0"/>
              <a:t>3) Those descended from either #1 or #2.</a:t>
            </a:r>
          </a:p>
          <a:p>
            <a:r>
              <a:rPr lang="en-GB" dirty="0"/>
              <a:t>4) Those who have been involved in chronic </a:t>
            </a:r>
            <a:r>
              <a:rPr lang="en-GB" dirty="0" smtClean="0"/>
              <a:t> substance </a:t>
            </a:r>
            <a:r>
              <a:rPr lang="en-GB" dirty="0"/>
              <a:t>abuse; especially with</a:t>
            </a:r>
          </a:p>
          <a:p>
            <a:r>
              <a:rPr lang="en-GB" dirty="0"/>
              <a:t>psychotropic drugs (Marijuana, LDS, peyote, mescaline, etc.) or in fornication </a:t>
            </a:r>
            <a:r>
              <a:rPr lang="en-GB" dirty="0" smtClean="0"/>
              <a:t>or homosexual behaviour.</a:t>
            </a:r>
            <a:endParaRPr lang="en-GB" dirty="0"/>
          </a:p>
          <a:p>
            <a:r>
              <a:rPr lang="en-GB" dirty="0"/>
              <a:t>5) Those victimized by severe trauma (rape, child abuse, etc.).</a:t>
            </a:r>
          </a:p>
          <a:p>
            <a:r>
              <a:rPr lang="en-GB" dirty="0"/>
              <a:t>6) Those practicing indiscriminate, promiscuous sexual intercourse with people </a:t>
            </a:r>
            <a:r>
              <a:rPr lang="en-GB" dirty="0" smtClean="0"/>
              <a:t>other than </a:t>
            </a:r>
            <a:r>
              <a:rPr lang="en-GB" dirty="0"/>
              <a:t>one's spouse—particularly if the sexual partners have ever come from group</a:t>
            </a:r>
          </a:p>
          <a:p>
            <a:r>
              <a:rPr lang="en-GB" dirty="0"/>
              <a:t>#1 or #2.</a:t>
            </a:r>
          </a:p>
        </p:txBody>
      </p:sp>
    </p:spTree>
    <p:extLst>
      <p:ext uri="{BB962C8B-B14F-4D97-AF65-F5344CB8AC3E}">
        <p14:creationId xmlns:p14="http://schemas.microsoft.com/office/powerpoint/2010/main" xmlns="" val="2163291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GB" b="1" dirty="0" smtClean="0"/>
              <a:t>Manifests </a:t>
            </a:r>
            <a:r>
              <a:rPr lang="en-GB" b="1" dirty="0"/>
              <a:t>as:</a:t>
            </a:r>
          </a:p>
          <a:p>
            <a:r>
              <a:rPr lang="en-GB" dirty="0" smtClean="0"/>
              <a:t>Chronic </a:t>
            </a:r>
            <a:r>
              <a:rPr lang="en-GB" dirty="0"/>
              <a:t>exhaustion, "chronic fatigue syndrome" Lam 2:18</a:t>
            </a:r>
          </a:p>
          <a:p>
            <a:r>
              <a:rPr lang="en-GB" dirty="0"/>
              <a:t>C</a:t>
            </a:r>
            <a:r>
              <a:rPr lang="en-GB" dirty="0" smtClean="0"/>
              <a:t>linical </a:t>
            </a:r>
            <a:r>
              <a:rPr lang="en-GB" dirty="0"/>
              <a:t>depression (in absence of medical or environmental causes) Prov. 29:9</a:t>
            </a:r>
          </a:p>
          <a:p>
            <a:r>
              <a:rPr lang="en-GB" dirty="0"/>
              <a:t>S</a:t>
            </a:r>
            <a:r>
              <a:rPr lang="en-GB" dirty="0" smtClean="0"/>
              <a:t>piritually </a:t>
            </a:r>
            <a:r>
              <a:rPr lang="en-GB" dirty="0"/>
              <a:t>"deaf" to God's truth - counterfeit "covering", a false shield is keeping</a:t>
            </a:r>
          </a:p>
          <a:p>
            <a:r>
              <a:rPr lang="en-GB" dirty="0"/>
              <a:t>God's spirit from flowing and giving Its life </a:t>
            </a:r>
            <a:r>
              <a:rPr lang="en-GB" dirty="0" smtClean="0"/>
              <a:t>- Ps 88:17</a:t>
            </a:r>
          </a:p>
          <a:p>
            <a:endParaRPr lang="en-GB" dirty="0"/>
          </a:p>
          <a:p>
            <a:r>
              <a:rPr lang="en-GB" b="1" dirty="0"/>
              <a:t>LOOSE</a:t>
            </a:r>
            <a:r>
              <a:rPr lang="en-GB" dirty="0"/>
              <a:t>: SACRIFICES OF PRAISE </a:t>
            </a:r>
            <a:r>
              <a:rPr lang="en-GB" dirty="0" smtClean="0"/>
              <a:t>- Ps 27:6</a:t>
            </a:r>
          </a:p>
          <a:p>
            <a:pPr lvl="2"/>
            <a:r>
              <a:rPr lang="en-GB" dirty="0"/>
              <a:t>Psalm 27:6 </a:t>
            </a:r>
            <a:r>
              <a:rPr lang="en-GB" dirty="0" smtClean="0"/>
              <a:t>And </a:t>
            </a:r>
            <a:r>
              <a:rPr lang="en-GB" dirty="0"/>
              <a:t>now shall mine head be lifted up above mine enemies round about me: therefore will I offer in his tabernacle sacrifices of joy; I will sing, yea, I will sing praises unto the Lord. </a:t>
            </a:r>
          </a:p>
          <a:p>
            <a:endParaRPr lang="en-GB" dirty="0"/>
          </a:p>
          <a:p>
            <a:endParaRPr lang="en-GB" dirty="0"/>
          </a:p>
          <a:p>
            <a:endParaRPr lang="en-GB" dirty="0"/>
          </a:p>
        </p:txBody>
      </p:sp>
      <p:sp>
        <p:nvSpPr>
          <p:cNvPr id="3" name="Title 2"/>
          <p:cNvSpPr>
            <a:spLocks noGrp="1"/>
          </p:cNvSpPr>
          <p:nvPr>
            <p:ph type="title"/>
          </p:nvPr>
        </p:nvSpPr>
        <p:spPr/>
        <p:txBody>
          <a:bodyPr/>
          <a:lstStyle/>
          <a:p>
            <a:r>
              <a:rPr lang="en-GB" dirty="0"/>
              <a:t>Spirit of Lethargy</a:t>
            </a:r>
          </a:p>
        </p:txBody>
      </p:sp>
    </p:spTree>
    <p:extLst>
      <p:ext uri="{BB962C8B-B14F-4D97-AF65-F5344CB8AC3E}">
        <p14:creationId xmlns:p14="http://schemas.microsoft.com/office/powerpoint/2010/main" xmlns="" val="917930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GB" b="1" dirty="0"/>
              <a:t>2 Chron. 18:22 </a:t>
            </a:r>
            <a:r>
              <a:rPr lang="en-GB" dirty="0" smtClean="0"/>
              <a:t>Now </a:t>
            </a:r>
            <a:r>
              <a:rPr lang="en-GB" dirty="0"/>
              <a:t>therefore, behold, the Lord hath put a lying spirit in the mouth of these thy prophets, and the Lord hath spoken evil against thee. </a:t>
            </a:r>
          </a:p>
          <a:p>
            <a:r>
              <a:rPr lang="en-GB" b="1" dirty="0"/>
              <a:t>Proverbs 6:16-19 </a:t>
            </a:r>
            <a:r>
              <a:rPr lang="en-GB" dirty="0" smtClean="0"/>
              <a:t>These </a:t>
            </a:r>
            <a:r>
              <a:rPr lang="en-GB" dirty="0"/>
              <a:t>six things doth the Lord hate: yea, seven are an abomination unto him: [17] A proud look, a lying tongue, and hands that shed innocent blood, [18] An heart that </a:t>
            </a:r>
            <a:r>
              <a:rPr lang="en-GB" dirty="0" err="1"/>
              <a:t>deviseth</a:t>
            </a:r>
            <a:r>
              <a:rPr lang="en-GB" dirty="0"/>
              <a:t> wicked imaginations, feet that be swift in running to mischief, [19] A false witness that </a:t>
            </a:r>
            <a:r>
              <a:rPr lang="en-GB" dirty="0" err="1"/>
              <a:t>speaketh</a:t>
            </a:r>
            <a:r>
              <a:rPr lang="en-GB" dirty="0"/>
              <a:t> lies, and he that </a:t>
            </a:r>
            <a:r>
              <a:rPr lang="en-GB" dirty="0" err="1"/>
              <a:t>soweth</a:t>
            </a:r>
            <a:r>
              <a:rPr lang="en-GB" dirty="0"/>
              <a:t> discord among brethren. </a:t>
            </a:r>
          </a:p>
          <a:p>
            <a:endParaRPr lang="en-GB" b="1" dirty="0"/>
          </a:p>
          <a:p>
            <a:r>
              <a:rPr lang="en-GB" b="1" dirty="0" smtClean="0"/>
              <a:t>Possible </a:t>
            </a:r>
            <a:r>
              <a:rPr lang="en-GB" b="1" dirty="0"/>
              <a:t>entry: </a:t>
            </a:r>
            <a:r>
              <a:rPr lang="en-GB" dirty="0"/>
              <a:t>This can also be a curse from God for seeking false prophecies or </a:t>
            </a:r>
            <a:r>
              <a:rPr lang="en-GB" dirty="0" smtClean="0"/>
              <a:t>for "ear-tickling</a:t>
            </a:r>
            <a:r>
              <a:rPr lang="en-GB" dirty="0"/>
              <a:t>" preaching; or generational sin of parents.</a:t>
            </a:r>
          </a:p>
          <a:p>
            <a:r>
              <a:rPr lang="en-GB" b="1" dirty="0"/>
              <a:t>Manifests as:</a:t>
            </a:r>
          </a:p>
          <a:p>
            <a:r>
              <a:rPr lang="en-GB" dirty="0"/>
              <a:t>C</a:t>
            </a:r>
            <a:r>
              <a:rPr lang="en-GB" dirty="0" smtClean="0"/>
              <a:t>ompulsive </a:t>
            </a:r>
            <a:r>
              <a:rPr lang="en-GB" dirty="0"/>
              <a:t>lying, delusional </a:t>
            </a:r>
            <a:r>
              <a:rPr lang="en-GB" dirty="0" err="1"/>
              <a:t>behavior</a:t>
            </a:r>
            <a:endParaRPr lang="en-GB" dirty="0"/>
          </a:p>
          <a:p>
            <a:r>
              <a:rPr lang="en-GB" dirty="0" smtClean="0"/>
              <a:t>Flattery </a:t>
            </a:r>
            <a:r>
              <a:rPr lang="en-GB" dirty="0"/>
              <a:t>or insincere praise -Ps 78:36, </a:t>
            </a:r>
            <a:r>
              <a:rPr lang="en-GB" dirty="0" err="1"/>
              <a:t>Prov</a:t>
            </a:r>
            <a:r>
              <a:rPr lang="en-GB" dirty="0"/>
              <a:t> 20:19, </a:t>
            </a:r>
            <a:r>
              <a:rPr lang="en-GB" dirty="0" smtClean="0"/>
              <a:t>26:28</a:t>
            </a:r>
            <a:endParaRPr lang="en-GB" dirty="0"/>
          </a:p>
        </p:txBody>
      </p:sp>
      <p:sp>
        <p:nvSpPr>
          <p:cNvPr id="3" name="Title 2"/>
          <p:cNvSpPr>
            <a:spLocks noGrp="1"/>
          </p:cNvSpPr>
          <p:nvPr>
            <p:ph type="title"/>
          </p:nvPr>
        </p:nvSpPr>
        <p:spPr/>
        <p:txBody>
          <a:bodyPr/>
          <a:lstStyle/>
          <a:p>
            <a:r>
              <a:rPr lang="en-GB" dirty="0"/>
              <a:t>Lying Spirit</a:t>
            </a:r>
          </a:p>
        </p:txBody>
      </p:sp>
    </p:spTree>
    <p:extLst>
      <p:ext uri="{BB962C8B-B14F-4D97-AF65-F5344CB8AC3E}">
        <p14:creationId xmlns:p14="http://schemas.microsoft.com/office/powerpoint/2010/main" xmlns="" val="3854431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b="1" dirty="0" smtClean="0"/>
              <a:t>Manifests </a:t>
            </a:r>
            <a:r>
              <a:rPr lang="en-GB" b="1" dirty="0"/>
              <a:t>as:</a:t>
            </a:r>
          </a:p>
          <a:p>
            <a:r>
              <a:rPr lang="en-GB" dirty="0" smtClean="0"/>
              <a:t>A </a:t>
            </a:r>
            <a:r>
              <a:rPr lang="en-GB" dirty="0"/>
              <a:t>religious or ecclesiastical spirit -Gal 5:1</a:t>
            </a:r>
          </a:p>
          <a:p>
            <a:r>
              <a:rPr lang="en-GB" dirty="0" smtClean="0"/>
              <a:t>Profanity</a:t>
            </a:r>
            <a:r>
              <a:rPr lang="en-GB" dirty="0"/>
              <a:t>, hypocrisy, accusations -Rev 12:10</a:t>
            </a:r>
          </a:p>
          <a:p>
            <a:r>
              <a:rPr lang="en-GB" dirty="0" smtClean="0"/>
              <a:t>Excessive </a:t>
            </a:r>
            <a:r>
              <a:rPr lang="en-GB" dirty="0"/>
              <a:t>or idle chatter, gossip - 1Tim 6:20,2Tim 2:16</a:t>
            </a:r>
          </a:p>
          <a:p>
            <a:r>
              <a:rPr lang="en-GB" dirty="0" smtClean="0"/>
              <a:t>Superstitions</a:t>
            </a:r>
            <a:r>
              <a:rPr lang="en-GB" dirty="0"/>
              <a:t>, false Prophecy - 1Tim 4:7, </a:t>
            </a:r>
            <a:r>
              <a:rPr lang="en-GB" dirty="0" err="1"/>
              <a:t>Jer</a:t>
            </a:r>
            <a:r>
              <a:rPr lang="en-GB" dirty="0"/>
              <a:t> 23:15-17, 27:9.10</a:t>
            </a:r>
          </a:p>
          <a:p>
            <a:r>
              <a:rPr lang="en-GB" dirty="0" smtClean="0"/>
              <a:t>Slander - </a:t>
            </a:r>
            <a:r>
              <a:rPr lang="en-GB" dirty="0" err="1" smtClean="0"/>
              <a:t>Prov</a:t>
            </a:r>
            <a:r>
              <a:rPr lang="en-GB" dirty="0" smtClean="0"/>
              <a:t> 10:18</a:t>
            </a:r>
          </a:p>
          <a:p>
            <a:endParaRPr lang="en-GB" dirty="0"/>
          </a:p>
          <a:p>
            <a:r>
              <a:rPr lang="en-GB" b="1" dirty="0"/>
              <a:t>LOOSE</a:t>
            </a:r>
            <a:r>
              <a:rPr lang="en-GB" dirty="0"/>
              <a:t>: SPIRIT OF TRUTH, CONFIDENCE (FAITH) IN GOD</a:t>
            </a:r>
          </a:p>
        </p:txBody>
      </p:sp>
      <p:sp>
        <p:nvSpPr>
          <p:cNvPr id="3" name="Title 2"/>
          <p:cNvSpPr>
            <a:spLocks noGrp="1"/>
          </p:cNvSpPr>
          <p:nvPr>
            <p:ph type="title"/>
          </p:nvPr>
        </p:nvSpPr>
        <p:spPr/>
        <p:txBody>
          <a:bodyPr/>
          <a:lstStyle/>
          <a:p>
            <a:r>
              <a:rPr lang="en-GB" dirty="0"/>
              <a:t>Lying Spirit</a:t>
            </a:r>
          </a:p>
        </p:txBody>
      </p:sp>
    </p:spTree>
    <p:extLst>
      <p:ext uri="{BB962C8B-B14F-4D97-AF65-F5344CB8AC3E}">
        <p14:creationId xmlns:p14="http://schemas.microsoft.com/office/powerpoint/2010/main" xmlns="" val="479775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GB" b="1" dirty="0"/>
              <a:t>Isaiah 19:14 </a:t>
            </a:r>
            <a:r>
              <a:rPr lang="en-GB" dirty="0" smtClean="0"/>
              <a:t>The </a:t>
            </a:r>
            <a:r>
              <a:rPr lang="en-GB" dirty="0"/>
              <a:t>Lord hath mingled a perverse spirit in the midst thereof: and they have caused Egypt to err in every work thereof, as a drunken man </a:t>
            </a:r>
            <a:r>
              <a:rPr lang="en-GB" dirty="0" err="1"/>
              <a:t>staggereth</a:t>
            </a:r>
            <a:r>
              <a:rPr lang="en-GB" dirty="0"/>
              <a:t> in his vomit. </a:t>
            </a:r>
          </a:p>
          <a:p>
            <a:endParaRPr lang="en-GB" b="1" dirty="0"/>
          </a:p>
          <a:p>
            <a:r>
              <a:rPr lang="en-GB" b="1" dirty="0" smtClean="0"/>
              <a:t>Possible </a:t>
            </a:r>
            <a:r>
              <a:rPr lang="en-GB" b="1" dirty="0"/>
              <a:t>entry: </a:t>
            </a:r>
            <a:r>
              <a:rPr lang="en-GB" dirty="0"/>
              <a:t>Curse from God for following false priests or prophets, idolatry, </a:t>
            </a:r>
            <a:r>
              <a:rPr lang="en-GB" dirty="0" smtClean="0"/>
              <a:t>or generational </a:t>
            </a:r>
            <a:r>
              <a:rPr lang="en-GB" dirty="0"/>
              <a:t>sin of parents</a:t>
            </a:r>
            <a:r>
              <a:rPr lang="en-GB" dirty="0" smtClean="0"/>
              <a:t>.</a:t>
            </a:r>
          </a:p>
          <a:p>
            <a:endParaRPr lang="en-GB" dirty="0"/>
          </a:p>
          <a:p>
            <a:r>
              <a:rPr lang="en-GB" b="1" dirty="0"/>
              <a:t>Manifests as:</a:t>
            </a:r>
          </a:p>
          <a:p>
            <a:r>
              <a:rPr lang="en-GB" dirty="0"/>
              <a:t>S</a:t>
            </a:r>
            <a:r>
              <a:rPr lang="en-GB" dirty="0" smtClean="0"/>
              <a:t>exual </a:t>
            </a:r>
            <a:r>
              <a:rPr lang="en-GB" dirty="0"/>
              <a:t>perversion, addiction to pornography, any indulgence in </a:t>
            </a:r>
            <a:r>
              <a:rPr lang="en-GB" dirty="0" smtClean="0"/>
              <a:t>repeated disobedience </a:t>
            </a:r>
            <a:r>
              <a:rPr lang="en-GB" dirty="0"/>
              <a:t>to God </a:t>
            </a:r>
            <a:r>
              <a:rPr lang="en-GB" dirty="0" smtClean="0"/>
              <a:t>- </a:t>
            </a:r>
            <a:r>
              <a:rPr lang="en-GB" dirty="0" err="1" smtClean="0"/>
              <a:t>Prov</a:t>
            </a:r>
            <a:r>
              <a:rPr lang="en-GB" dirty="0" smtClean="0"/>
              <a:t> </a:t>
            </a:r>
            <a:r>
              <a:rPr lang="en-GB" dirty="0"/>
              <a:t>17:20,23, 12:8, 14:2, </a:t>
            </a:r>
            <a:r>
              <a:rPr lang="en-GB" dirty="0" smtClean="0"/>
              <a:t>29:8</a:t>
            </a:r>
            <a:endParaRPr lang="en-GB" dirty="0"/>
          </a:p>
        </p:txBody>
      </p:sp>
      <p:sp>
        <p:nvSpPr>
          <p:cNvPr id="3" name="Title 2"/>
          <p:cNvSpPr>
            <a:spLocks noGrp="1"/>
          </p:cNvSpPr>
          <p:nvPr>
            <p:ph type="title"/>
          </p:nvPr>
        </p:nvSpPr>
        <p:spPr/>
        <p:txBody>
          <a:bodyPr/>
          <a:lstStyle/>
          <a:p>
            <a:r>
              <a:rPr lang="fr-FR" dirty="0"/>
              <a:t>Perverse Spirit</a:t>
            </a:r>
            <a:endParaRPr lang="en-GB" dirty="0"/>
          </a:p>
        </p:txBody>
      </p:sp>
    </p:spTree>
    <p:extLst>
      <p:ext uri="{BB962C8B-B14F-4D97-AF65-F5344CB8AC3E}">
        <p14:creationId xmlns:p14="http://schemas.microsoft.com/office/powerpoint/2010/main" xmlns="" val="2649127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b="1" dirty="0" smtClean="0"/>
              <a:t>Manifests </a:t>
            </a:r>
            <a:r>
              <a:rPr lang="en-GB" b="1" dirty="0"/>
              <a:t>as:</a:t>
            </a:r>
          </a:p>
          <a:p>
            <a:r>
              <a:rPr lang="en-GB" dirty="0" smtClean="0"/>
              <a:t>Teaching </a:t>
            </a:r>
            <a:r>
              <a:rPr lang="en-GB" dirty="0"/>
              <a:t>false doctrine, perverting the Word of God -Isa 19:14, Rom </a:t>
            </a:r>
            <a:r>
              <a:rPr lang="en-GB" dirty="0" smtClean="0"/>
              <a:t>1:22,23, 2Tim </a:t>
            </a:r>
            <a:r>
              <a:rPr lang="en-GB" dirty="0"/>
              <a:t>3:8,2</a:t>
            </a:r>
          </a:p>
          <a:p>
            <a:r>
              <a:rPr lang="en-GB" dirty="0"/>
              <a:t>S</a:t>
            </a:r>
            <a:r>
              <a:rPr lang="en-GB" dirty="0" smtClean="0"/>
              <a:t>cripture </a:t>
            </a:r>
            <a:r>
              <a:rPr lang="en-GB" dirty="0"/>
              <a:t>twisting, heresy -Acts 13:10, 2Pe 2:14</a:t>
            </a:r>
          </a:p>
          <a:p>
            <a:r>
              <a:rPr lang="en-GB" dirty="0"/>
              <a:t>S</a:t>
            </a:r>
            <a:r>
              <a:rPr lang="en-GB" dirty="0" smtClean="0"/>
              <a:t>tubborn</a:t>
            </a:r>
            <a:r>
              <a:rPr lang="en-GB" dirty="0"/>
              <a:t>, unreasonable-</a:t>
            </a:r>
            <a:r>
              <a:rPr lang="en-GB" dirty="0" err="1"/>
              <a:t>Prov</a:t>
            </a:r>
            <a:r>
              <a:rPr lang="en-GB" dirty="0"/>
              <a:t> 19:2</a:t>
            </a:r>
          </a:p>
          <a:p>
            <a:r>
              <a:rPr lang="en-GB" dirty="0"/>
              <a:t>I</a:t>
            </a:r>
            <a:r>
              <a:rPr lang="en-GB" dirty="0" smtClean="0"/>
              <a:t>ngratitude</a:t>
            </a:r>
            <a:r>
              <a:rPr lang="en-GB" dirty="0"/>
              <a:t>, foolish-</a:t>
            </a:r>
            <a:r>
              <a:rPr lang="en-GB" dirty="0" err="1"/>
              <a:t>Prov</a:t>
            </a:r>
            <a:r>
              <a:rPr lang="en-GB" dirty="0"/>
              <a:t> 1:22, 19:1, 15:4</a:t>
            </a:r>
          </a:p>
          <a:p>
            <a:r>
              <a:rPr lang="en-GB" dirty="0"/>
              <a:t>F</a:t>
            </a:r>
            <a:r>
              <a:rPr lang="en-GB" dirty="0" smtClean="0"/>
              <a:t>ilthy </a:t>
            </a:r>
            <a:r>
              <a:rPr lang="en-GB" dirty="0"/>
              <a:t>minded-</a:t>
            </a:r>
            <a:r>
              <a:rPr lang="en-GB" dirty="0" err="1"/>
              <a:t>Prov</a:t>
            </a:r>
            <a:r>
              <a:rPr lang="en-GB" dirty="0"/>
              <a:t> 2:12, </a:t>
            </a:r>
            <a:r>
              <a:rPr lang="en-GB" dirty="0" smtClean="0"/>
              <a:t>15:23,33</a:t>
            </a:r>
          </a:p>
          <a:p>
            <a:endParaRPr lang="en-GB" dirty="0"/>
          </a:p>
          <a:p>
            <a:r>
              <a:rPr lang="en-GB" b="1" dirty="0"/>
              <a:t>LOOSE</a:t>
            </a:r>
            <a:r>
              <a:rPr lang="en-GB" dirty="0"/>
              <a:t>: THE EXCELLENT SPIRIT (JOB 9:20) (</a:t>
            </a:r>
            <a:r>
              <a:rPr lang="en-GB" dirty="0" err="1"/>
              <a:t>Prov</a:t>
            </a:r>
            <a:r>
              <a:rPr lang="en-GB" dirty="0"/>
              <a:t> 17:27, Dan 6:3)</a:t>
            </a:r>
          </a:p>
        </p:txBody>
      </p:sp>
      <p:sp>
        <p:nvSpPr>
          <p:cNvPr id="3" name="Title 2"/>
          <p:cNvSpPr>
            <a:spLocks noGrp="1"/>
          </p:cNvSpPr>
          <p:nvPr>
            <p:ph type="title"/>
          </p:nvPr>
        </p:nvSpPr>
        <p:spPr/>
        <p:txBody>
          <a:bodyPr/>
          <a:lstStyle/>
          <a:p>
            <a:r>
              <a:rPr lang="fr-FR" dirty="0"/>
              <a:t>Perverse Spirit</a:t>
            </a:r>
            <a:endParaRPr lang="en-GB" dirty="0"/>
          </a:p>
        </p:txBody>
      </p:sp>
    </p:spTree>
    <p:extLst>
      <p:ext uri="{BB962C8B-B14F-4D97-AF65-F5344CB8AC3E}">
        <p14:creationId xmlns:p14="http://schemas.microsoft.com/office/powerpoint/2010/main" xmlns="" val="3201874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44016"/>
          </a:xfrm>
        </p:spPr>
        <p:txBody>
          <a:bodyPr>
            <a:normAutofit fontScale="77500" lnSpcReduction="20000"/>
          </a:bodyPr>
          <a:lstStyle/>
          <a:p>
            <a:r>
              <a:rPr lang="en-GB" dirty="0"/>
              <a:t>1 Tim. 4:1 </a:t>
            </a:r>
            <a:r>
              <a:rPr lang="en-GB" dirty="0" smtClean="0"/>
              <a:t>Now </a:t>
            </a:r>
            <a:r>
              <a:rPr lang="en-GB" dirty="0"/>
              <a:t>the Spirit </a:t>
            </a:r>
            <a:r>
              <a:rPr lang="en-GB" dirty="0" err="1"/>
              <a:t>speaketh</a:t>
            </a:r>
            <a:r>
              <a:rPr lang="en-GB" dirty="0"/>
              <a:t> expressly, that in the latter times some shall depart from the faith, giving heed to seducing spirits, and doctrines of devils; </a:t>
            </a:r>
          </a:p>
          <a:p>
            <a:endParaRPr lang="en-GB" dirty="0"/>
          </a:p>
          <a:p>
            <a:r>
              <a:rPr lang="en-GB" b="1" dirty="0" smtClean="0"/>
              <a:t>Possible </a:t>
            </a:r>
            <a:r>
              <a:rPr lang="en-GB" b="1" dirty="0"/>
              <a:t>entry: </a:t>
            </a:r>
            <a:r>
              <a:rPr lang="en-GB" dirty="0"/>
              <a:t>following false prophets or teachers who are involved in carnal </a:t>
            </a:r>
            <a:r>
              <a:rPr lang="en-GB" dirty="0" smtClean="0"/>
              <a:t>sins. Seducing </a:t>
            </a:r>
            <a:r>
              <a:rPr lang="en-GB" dirty="0"/>
              <a:t>spirits seem to be messengers sent from Satan to specifically deceive believers</a:t>
            </a:r>
            <a:r>
              <a:rPr lang="en-GB" dirty="0" smtClean="0"/>
              <a:t>.</a:t>
            </a:r>
          </a:p>
          <a:p>
            <a:endParaRPr lang="en-GB" dirty="0"/>
          </a:p>
          <a:p>
            <a:r>
              <a:rPr lang="en-GB" b="1" dirty="0"/>
              <a:t>Manifests as:</a:t>
            </a:r>
          </a:p>
          <a:p>
            <a:r>
              <a:rPr lang="en-GB" dirty="0"/>
              <a:t>S</a:t>
            </a:r>
            <a:r>
              <a:rPr lang="en-GB" dirty="0" smtClean="0"/>
              <a:t>earing </a:t>
            </a:r>
            <a:r>
              <a:rPr lang="en-GB" dirty="0"/>
              <a:t>of the conscience</a:t>
            </a:r>
          </a:p>
          <a:p>
            <a:r>
              <a:rPr lang="en-GB" dirty="0"/>
              <a:t>S</a:t>
            </a:r>
            <a:r>
              <a:rPr lang="en-GB" dirty="0" smtClean="0"/>
              <a:t>educe</a:t>
            </a:r>
            <a:r>
              <a:rPr lang="en-GB" dirty="0"/>
              <a:t>, tempt or beguile the person into false doctrine</a:t>
            </a:r>
          </a:p>
          <a:p>
            <a:r>
              <a:rPr lang="en-GB" dirty="0"/>
              <a:t>C</a:t>
            </a:r>
            <a:r>
              <a:rPr lang="en-GB" dirty="0" smtClean="0"/>
              <a:t>auses </a:t>
            </a:r>
            <a:r>
              <a:rPr lang="en-GB" dirty="0"/>
              <a:t>double-mindedness (see above</a:t>
            </a:r>
            <a:r>
              <a:rPr lang="en-GB" dirty="0" smtClean="0"/>
              <a:t>)</a:t>
            </a:r>
          </a:p>
          <a:p>
            <a:endParaRPr lang="en-GB" dirty="0"/>
          </a:p>
          <a:p>
            <a:r>
              <a:rPr lang="en-GB" b="1" dirty="0"/>
              <a:t>LOOSE</a:t>
            </a:r>
            <a:r>
              <a:rPr lang="en-GB" dirty="0"/>
              <a:t>: THE SPIRIT OF TRUTH, ESPECIALLY IN THE WORD OF GOD</a:t>
            </a:r>
          </a:p>
        </p:txBody>
      </p:sp>
      <p:sp>
        <p:nvSpPr>
          <p:cNvPr id="3" name="Title 2"/>
          <p:cNvSpPr>
            <a:spLocks noGrp="1"/>
          </p:cNvSpPr>
          <p:nvPr>
            <p:ph type="title"/>
          </p:nvPr>
        </p:nvSpPr>
        <p:spPr/>
        <p:txBody>
          <a:bodyPr/>
          <a:lstStyle/>
          <a:p>
            <a:r>
              <a:rPr lang="en-GB" dirty="0"/>
              <a:t>Seducing Spirit</a:t>
            </a:r>
          </a:p>
        </p:txBody>
      </p:sp>
    </p:spTree>
    <p:extLst>
      <p:ext uri="{BB962C8B-B14F-4D97-AF65-F5344CB8AC3E}">
        <p14:creationId xmlns:p14="http://schemas.microsoft.com/office/powerpoint/2010/main" xmlns="" val="2923747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GB" dirty="0"/>
              <a:t>Hosea 4:12 </a:t>
            </a:r>
            <a:r>
              <a:rPr lang="en-GB" dirty="0" smtClean="0"/>
              <a:t>My </a:t>
            </a:r>
            <a:r>
              <a:rPr lang="en-GB" dirty="0"/>
              <a:t>people ask counsel at their stocks, and their staff </a:t>
            </a:r>
            <a:r>
              <a:rPr lang="en-GB" dirty="0" err="1"/>
              <a:t>declareth</a:t>
            </a:r>
            <a:r>
              <a:rPr lang="en-GB" dirty="0"/>
              <a:t> unto them: for the spirit of </a:t>
            </a:r>
            <a:r>
              <a:rPr lang="en-GB" dirty="0" err="1"/>
              <a:t>whoredoms</a:t>
            </a:r>
            <a:r>
              <a:rPr lang="en-GB" dirty="0"/>
              <a:t> hath caused them to err, and they have gone a whoring from under their God. </a:t>
            </a:r>
          </a:p>
          <a:p>
            <a:endParaRPr lang="en-GB" dirty="0"/>
          </a:p>
          <a:p>
            <a:r>
              <a:rPr lang="en-GB" b="1" dirty="0" smtClean="0"/>
              <a:t>Possible </a:t>
            </a:r>
            <a:r>
              <a:rPr lang="en-GB" b="1" dirty="0"/>
              <a:t>entry: </a:t>
            </a:r>
            <a:r>
              <a:rPr lang="en-GB" dirty="0"/>
              <a:t>worshiping false gods, offering sacrifices to them; other harlotries</a:t>
            </a:r>
          </a:p>
          <a:p>
            <a:r>
              <a:rPr lang="en-GB" dirty="0"/>
              <a:t>against the true God; generational sin of parents</a:t>
            </a:r>
            <a:r>
              <a:rPr lang="en-GB" dirty="0" smtClean="0"/>
              <a:t>.</a:t>
            </a:r>
          </a:p>
          <a:p>
            <a:endParaRPr lang="en-GB" dirty="0"/>
          </a:p>
          <a:p>
            <a:r>
              <a:rPr lang="en-GB" b="1" dirty="0"/>
              <a:t>Manifests as:</a:t>
            </a:r>
          </a:p>
          <a:p>
            <a:r>
              <a:rPr lang="en-GB" dirty="0" smtClean="0"/>
              <a:t>Satanism</a:t>
            </a:r>
            <a:r>
              <a:rPr lang="en-GB" dirty="0"/>
              <a:t>, making pacts with the devil, unfaithfulness generally</a:t>
            </a:r>
          </a:p>
          <a:p>
            <a:r>
              <a:rPr lang="en-GB" dirty="0" smtClean="0"/>
              <a:t>Adultery - </a:t>
            </a:r>
            <a:r>
              <a:rPr lang="en-GB" dirty="0" err="1" smtClean="0"/>
              <a:t>Ezek</a:t>
            </a:r>
            <a:r>
              <a:rPr lang="en-GB" dirty="0" smtClean="0"/>
              <a:t> 16:15,28; Prov.5:1-14; </a:t>
            </a:r>
            <a:r>
              <a:rPr lang="en-GB" dirty="0"/>
              <a:t>Hosea </a:t>
            </a:r>
            <a:r>
              <a:rPr lang="en-GB" dirty="0" smtClean="0"/>
              <a:t>4:13-19</a:t>
            </a:r>
            <a:endParaRPr lang="en-GB" dirty="0"/>
          </a:p>
        </p:txBody>
      </p:sp>
      <p:sp>
        <p:nvSpPr>
          <p:cNvPr id="3" name="Title 2"/>
          <p:cNvSpPr>
            <a:spLocks noGrp="1"/>
          </p:cNvSpPr>
          <p:nvPr>
            <p:ph type="title"/>
          </p:nvPr>
        </p:nvSpPr>
        <p:spPr/>
        <p:txBody>
          <a:bodyPr/>
          <a:lstStyle/>
          <a:p>
            <a:r>
              <a:rPr lang="en-GB" dirty="0"/>
              <a:t>Spirit of </a:t>
            </a:r>
            <a:r>
              <a:rPr lang="en-GB" dirty="0" err="1"/>
              <a:t>Whoredoms</a:t>
            </a:r>
            <a:endParaRPr lang="en-GB" dirty="0"/>
          </a:p>
        </p:txBody>
      </p:sp>
    </p:spTree>
    <p:extLst>
      <p:ext uri="{BB962C8B-B14F-4D97-AF65-F5344CB8AC3E}">
        <p14:creationId xmlns:p14="http://schemas.microsoft.com/office/powerpoint/2010/main" xmlns="" val="1324376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b="1" dirty="0" smtClean="0"/>
              <a:t>Manifests </a:t>
            </a:r>
            <a:r>
              <a:rPr lang="en-GB" b="1" dirty="0"/>
              <a:t>as:</a:t>
            </a:r>
          </a:p>
          <a:p>
            <a:r>
              <a:rPr lang="en-GB" dirty="0" smtClean="0"/>
              <a:t>Prostitution </a:t>
            </a:r>
            <a:r>
              <a:rPr lang="en-GB" dirty="0"/>
              <a:t>of soul or body </a:t>
            </a:r>
            <a:r>
              <a:rPr lang="en-GB" dirty="0" smtClean="0"/>
              <a:t>- </a:t>
            </a:r>
            <a:r>
              <a:rPr lang="en-GB" dirty="0" err="1" smtClean="0"/>
              <a:t>Ezek</a:t>
            </a:r>
            <a:r>
              <a:rPr lang="en-GB" dirty="0" smtClean="0"/>
              <a:t> 16:15,28; </a:t>
            </a:r>
            <a:r>
              <a:rPr lang="en-GB" dirty="0" err="1"/>
              <a:t>Prov</a:t>
            </a:r>
            <a:r>
              <a:rPr lang="en-GB" dirty="0"/>
              <a:t> 5:1-14</a:t>
            </a:r>
          </a:p>
          <a:p>
            <a:r>
              <a:rPr lang="en-GB" dirty="0" smtClean="0"/>
              <a:t>Self-idolatry - Judges </a:t>
            </a:r>
            <a:r>
              <a:rPr lang="en-GB" dirty="0"/>
              <a:t>2:17 </a:t>
            </a:r>
            <a:r>
              <a:rPr lang="en-GB" dirty="0" err="1"/>
              <a:t>Ezek</a:t>
            </a:r>
            <a:r>
              <a:rPr lang="en-GB" dirty="0"/>
              <a:t> 16 Hosea 4:12</a:t>
            </a:r>
          </a:p>
          <a:p>
            <a:r>
              <a:rPr lang="en-GB" dirty="0" smtClean="0"/>
              <a:t>Love </a:t>
            </a:r>
            <a:r>
              <a:rPr lang="en-GB" dirty="0"/>
              <a:t>of the world, love of money, food, love of glamour (narcissism, </a:t>
            </a:r>
            <a:r>
              <a:rPr lang="en-GB" dirty="0" smtClean="0"/>
              <a:t>compulsive concern </a:t>
            </a:r>
            <a:r>
              <a:rPr lang="en-GB" dirty="0"/>
              <a:t>with physique—body-building, etc.) </a:t>
            </a:r>
            <a:r>
              <a:rPr lang="en-GB" dirty="0" smtClean="0"/>
              <a:t>- I </a:t>
            </a:r>
            <a:r>
              <a:rPr lang="en-GB" dirty="0" err="1"/>
              <a:t>Cor</a:t>
            </a:r>
            <a:r>
              <a:rPr lang="en-GB" dirty="0"/>
              <a:t> 6:13-16, Phil 3:19, James </a:t>
            </a:r>
            <a:r>
              <a:rPr lang="en-GB" dirty="0" smtClean="0"/>
              <a:t>4:4, </a:t>
            </a:r>
            <a:r>
              <a:rPr lang="en-GB" dirty="0" err="1" smtClean="0"/>
              <a:t>Ezek</a:t>
            </a:r>
            <a:r>
              <a:rPr lang="en-GB" dirty="0" smtClean="0"/>
              <a:t> </a:t>
            </a:r>
            <a:r>
              <a:rPr lang="en-GB" dirty="0"/>
              <a:t>16:28</a:t>
            </a:r>
          </a:p>
          <a:p>
            <a:r>
              <a:rPr lang="en-GB" dirty="0" smtClean="0"/>
              <a:t>Spiritual </a:t>
            </a:r>
            <a:r>
              <a:rPr lang="en-GB" dirty="0"/>
              <a:t>idolatry - Hosea </a:t>
            </a:r>
            <a:r>
              <a:rPr lang="en-GB" dirty="0" smtClean="0"/>
              <a:t>4:12</a:t>
            </a:r>
          </a:p>
          <a:p>
            <a:endParaRPr lang="en-GB" dirty="0"/>
          </a:p>
          <a:p>
            <a:r>
              <a:rPr lang="en-GB" b="1" dirty="0"/>
              <a:t>LOOSE</a:t>
            </a:r>
            <a:r>
              <a:rPr lang="en-GB" dirty="0"/>
              <a:t>: SPIRIT OF GOD, ESP. MERCY OF JESUS CHRIST</a:t>
            </a:r>
          </a:p>
        </p:txBody>
      </p:sp>
      <p:sp>
        <p:nvSpPr>
          <p:cNvPr id="3" name="Title 2"/>
          <p:cNvSpPr>
            <a:spLocks noGrp="1"/>
          </p:cNvSpPr>
          <p:nvPr>
            <p:ph type="title"/>
          </p:nvPr>
        </p:nvSpPr>
        <p:spPr/>
        <p:txBody>
          <a:bodyPr/>
          <a:lstStyle/>
          <a:p>
            <a:r>
              <a:rPr lang="en-GB" dirty="0"/>
              <a:t>Spirit of </a:t>
            </a:r>
            <a:r>
              <a:rPr lang="en-GB" dirty="0" err="1"/>
              <a:t>Whoredoms</a:t>
            </a:r>
            <a:endParaRPr lang="en-GB" dirty="0"/>
          </a:p>
        </p:txBody>
      </p:sp>
    </p:spTree>
    <p:extLst>
      <p:ext uri="{BB962C8B-B14F-4D97-AF65-F5344CB8AC3E}">
        <p14:creationId xmlns:p14="http://schemas.microsoft.com/office/powerpoint/2010/main" xmlns="" val="1939350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44016"/>
          </a:xfrm>
        </p:spPr>
        <p:txBody>
          <a:bodyPr>
            <a:normAutofit fontScale="85000" lnSpcReduction="20000"/>
          </a:bodyPr>
          <a:lstStyle/>
          <a:p>
            <a:r>
              <a:rPr lang="en-GB" dirty="0"/>
              <a:t>Romans 11:8 </a:t>
            </a:r>
            <a:r>
              <a:rPr lang="en-GB" dirty="0" smtClean="0"/>
              <a:t>According </a:t>
            </a:r>
            <a:r>
              <a:rPr lang="en-GB" dirty="0"/>
              <a:t>as it is written, God hath given them the spirit of slumber, eyes that they should not see, and ears that they should not hear;) unto this day. </a:t>
            </a:r>
          </a:p>
          <a:p>
            <a:endParaRPr lang="en-GB" dirty="0"/>
          </a:p>
          <a:p>
            <a:r>
              <a:rPr lang="en-GB" b="1" dirty="0" smtClean="0"/>
              <a:t>Possible </a:t>
            </a:r>
            <a:r>
              <a:rPr lang="en-GB" b="1" dirty="0"/>
              <a:t>entry: </a:t>
            </a:r>
            <a:r>
              <a:rPr lang="en-GB" dirty="0"/>
              <a:t>following legalistic religions, serious parental neglect, </a:t>
            </a:r>
            <a:r>
              <a:rPr lang="en-GB" dirty="0" smtClean="0"/>
              <a:t>especially neglect </a:t>
            </a:r>
            <a:r>
              <a:rPr lang="en-GB" dirty="0"/>
              <a:t>by the father</a:t>
            </a:r>
            <a:r>
              <a:rPr lang="en-GB" dirty="0" smtClean="0"/>
              <a:t>.</a:t>
            </a:r>
          </a:p>
          <a:p>
            <a:endParaRPr lang="en-GB" dirty="0"/>
          </a:p>
          <a:p>
            <a:r>
              <a:rPr lang="en-GB" b="1" dirty="0"/>
              <a:t>Manifests as:</a:t>
            </a:r>
          </a:p>
          <a:p>
            <a:r>
              <a:rPr lang="en-GB" dirty="0"/>
              <a:t>I</a:t>
            </a:r>
            <a:r>
              <a:rPr lang="en-GB" dirty="0" smtClean="0"/>
              <a:t>nability </a:t>
            </a:r>
            <a:r>
              <a:rPr lang="en-GB" dirty="0"/>
              <a:t>to love, or be truly sexually intimate.</a:t>
            </a:r>
          </a:p>
          <a:p>
            <a:r>
              <a:rPr lang="en-GB" dirty="0" smtClean="0"/>
              <a:t>Inability </a:t>
            </a:r>
            <a:r>
              <a:rPr lang="en-GB" dirty="0"/>
              <a:t>to worship</a:t>
            </a:r>
          </a:p>
          <a:p>
            <a:r>
              <a:rPr lang="en-GB" dirty="0" smtClean="0"/>
              <a:t>Spiritual </a:t>
            </a:r>
            <a:r>
              <a:rPr lang="en-GB" dirty="0"/>
              <a:t>torpor or stagnation</a:t>
            </a:r>
          </a:p>
          <a:p>
            <a:r>
              <a:rPr lang="en-GB" dirty="0"/>
              <a:t>N</a:t>
            </a:r>
            <a:r>
              <a:rPr lang="en-GB" dirty="0" smtClean="0"/>
              <a:t>o </a:t>
            </a:r>
            <a:r>
              <a:rPr lang="en-GB" dirty="0"/>
              <a:t>internalized sense of right or </a:t>
            </a:r>
            <a:r>
              <a:rPr lang="en-GB" dirty="0" smtClean="0"/>
              <a:t>wrong</a:t>
            </a:r>
          </a:p>
          <a:p>
            <a:endParaRPr lang="en-GB" dirty="0"/>
          </a:p>
          <a:p>
            <a:r>
              <a:rPr lang="en-GB" b="1" dirty="0"/>
              <a:t>LOOSE</a:t>
            </a:r>
            <a:r>
              <a:rPr lang="en-GB" dirty="0"/>
              <a:t>: HOLY SPIRIT GIFTS, ESP. DESCERNMENT</a:t>
            </a:r>
          </a:p>
        </p:txBody>
      </p:sp>
      <p:sp>
        <p:nvSpPr>
          <p:cNvPr id="3" name="Title 2"/>
          <p:cNvSpPr>
            <a:spLocks noGrp="1"/>
          </p:cNvSpPr>
          <p:nvPr>
            <p:ph type="title"/>
          </p:nvPr>
        </p:nvSpPr>
        <p:spPr/>
        <p:txBody>
          <a:bodyPr/>
          <a:lstStyle/>
          <a:p>
            <a:r>
              <a:rPr lang="en-GB" dirty="0"/>
              <a:t>Spirit of Slumber</a:t>
            </a:r>
          </a:p>
        </p:txBody>
      </p:sp>
    </p:spTree>
    <p:extLst>
      <p:ext uri="{BB962C8B-B14F-4D97-AF65-F5344CB8AC3E}">
        <p14:creationId xmlns:p14="http://schemas.microsoft.com/office/powerpoint/2010/main" xmlns="" val="3324891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dirty="0"/>
              <a:t>1 John 4:6 </a:t>
            </a:r>
            <a:r>
              <a:rPr lang="en-GB" dirty="0" smtClean="0"/>
              <a:t>We </a:t>
            </a:r>
            <a:r>
              <a:rPr lang="en-GB" dirty="0"/>
              <a:t>are of God: he that </a:t>
            </a:r>
            <a:r>
              <a:rPr lang="en-GB" dirty="0" err="1"/>
              <a:t>knoweth</a:t>
            </a:r>
            <a:r>
              <a:rPr lang="en-GB" dirty="0"/>
              <a:t> God </a:t>
            </a:r>
            <a:r>
              <a:rPr lang="en-GB" dirty="0" err="1"/>
              <a:t>heareth</a:t>
            </a:r>
            <a:r>
              <a:rPr lang="en-GB" dirty="0"/>
              <a:t> us; he that is not of God </a:t>
            </a:r>
            <a:r>
              <a:rPr lang="en-GB" dirty="0" err="1"/>
              <a:t>heareth</a:t>
            </a:r>
            <a:r>
              <a:rPr lang="en-GB" dirty="0"/>
              <a:t> not us. Hereby know we the spirit of truth, and the spirit of error. </a:t>
            </a:r>
          </a:p>
          <a:p>
            <a:endParaRPr lang="en-GB" dirty="0"/>
          </a:p>
          <a:p>
            <a:r>
              <a:rPr lang="en-GB" b="1" dirty="0" smtClean="0"/>
              <a:t>Possible </a:t>
            </a:r>
            <a:r>
              <a:rPr lang="en-GB" b="1" dirty="0"/>
              <a:t>entry: </a:t>
            </a:r>
            <a:r>
              <a:rPr lang="en-GB" dirty="0"/>
              <a:t>refusal to hear the warnings, counsel of God or Word of God; </a:t>
            </a:r>
            <a:r>
              <a:rPr lang="en-GB" dirty="0" smtClean="0"/>
              <a:t>refusal to </a:t>
            </a:r>
            <a:r>
              <a:rPr lang="en-GB" dirty="0"/>
              <a:t>apply Biblical tests to </a:t>
            </a:r>
            <a:r>
              <a:rPr lang="en-GB" dirty="0" smtClean="0"/>
              <a:t>doctrines</a:t>
            </a:r>
          </a:p>
          <a:p>
            <a:endParaRPr lang="en-GB" dirty="0"/>
          </a:p>
          <a:p>
            <a:r>
              <a:rPr lang="en-GB" b="1" dirty="0"/>
              <a:t>Manifests as:</a:t>
            </a:r>
          </a:p>
          <a:p>
            <a:r>
              <a:rPr lang="en-GB" dirty="0" smtClean="0"/>
              <a:t>(Primarily </a:t>
            </a:r>
            <a:r>
              <a:rPr lang="en-GB" dirty="0"/>
              <a:t>institution-wide) heretical cults</a:t>
            </a:r>
          </a:p>
          <a:p>
            <a:r>
              <a:rPr lang="fr-FR" dirty="0" smtClean="0"/>
              <a:t>Contentious - James 3:16; 2 </a:t>
            </a:r>
            <a:r>
              <a:rPr lang="fr-FR" dirty="0" err="1" smtClean="0"/>
              <a:t>Pe</a:t>
            </a:r>
            <a:r>
              <a:rPr lang="fr-FR" dirty="0" smtClean="0"/>
              <a:t> 2; </a:t>
            </a:r>
            <a:r>
              <a:rPr lang="fr-FR" dirty="0"/>
              <a:t>1Jn </a:t>
            </a:r>
            <a:r>
              <a:rPr lang="fr-FR" dirty="0" smtClean="0"/>
              <a:t>4:6</a:t>
            </a:r>
            <a:endParaRPr lang="fr-FR" dirty="0"/>
          </a:p>
        </p:txBody>
      </p:sp>
      <p:sp>
        <p:nvSpPr>
          <p:cNvPr id="3" name="Title 2"/>
          <p:cNvSpPr>
            <a:spLocks noGrp="1"/>
          </p:cNvSpPr>
          <p:nvPr>
            <p:ph type="title"/>
          </p:nvPr>
        </p:nvSpPr>
        <p:spPr/>
        <p:txBody>
          <a:bodyPr/>
          <a:lstStyle/>
          <a:p>
            <a:r>
              <a:rPr lang="en-GB" dirty="0"/>
              <a:t>Spirit of Error</a:t>
            </a:r>
          </a:p>
        </p:txBody>
      </p:sp>
    </p:spTree>
    <p:extLst>
      <p:ext uri="{BB962C8B-B14F-4D97-AF65-F5344CB8AC3E}">
        <p14:creationId xmlns:p14="http://schemas.microsoft.com/office/powerpoint/2010/main" xmlns="" val="164744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268760"/>
            <a:ext cx="8507288" cy="5256584"/>
          </a:xfrm>
        </p:spPr>
        <p:txBody>
          <a:bodyPr>
            <a:normAutofit fontScale="77500" lnSpcReduction="20000"/>
          </a:bodyPr>
          <a:lstStyle/>
          <a:p>
            <a:r>
              <a:rPr lang="en-GB" dirty="0"/>
              <a:t>Denies the Deity of Christ (1 John 4:3, 2 John 7)</a:t>
            </a:r>
          </a:p>
          <a:p>
            <a:endParaRPr lang="en-GB" b="1" dirty="0" smtClean="0"/>
          </a:p>
          <a:p>
            <a:r>
              <a:rPr lang="en-GB" b="1" dirty="0" smtClean="0"/>
              <a:t>Possible </a:t>
            </a:r>
            <a:r>
              <a:rPr lang="en-GB" b="1" dirty="0"/>
              <a:t>entry: </a:t>
            </a:r>
            <a:r>
              <a:rPr lang="en-GB" dirty="0"/>
              <a:t>involvement in eastern religions, Yoga, the martial arts, </a:t>
            </a:r>
            <a:r>
              <a:rPr lang="en-GB" dirty="0" smtClean="0"/>
              <a:t>generational sin </a:t>
            </a:r>
            <a:r>
              <a:rPr lang="en-GB" dirty="0"/>
              <a:t>of parents.</a:t>
            </a:r>
          </a:p>
          <a:p>
            <a:endParaRPr lang="en-GB" b="1" dirty="0" smtClean="0"/>
          </a:p>
          <a:p>
            <a:r>
              <a:rPr lang="en-GB" b="1" dirty="0" smtClean="0"/>
              <a:t>Manifests </a:t>
            </a:r>
            <a:r>
              <a:rPr lang="en-GB" b="1" dirty="0"/>
              <a:t>as:</a:t>
            </a:r>
          </a:p>
          <a:p>
            <a:r>
              <a:rPr lang="en-GB" dirty="0"/>
              <a:t>D</a:t>
            </a:r>
            <a:r>
              <a:rPr lang="en-GB" dirty="0" smtClean="0"/>
              <a:t>enial </a:t>
            </a:r>
            <a:r>
              <a:rPr lang="en-GB" dirty="0"/>
              <a:t>of unique role of Jesus in human history</a:t>
            </a:r>
          </a:p>
          <a:p>
            <a:r>
              <a:rPr lang="en-GB" dirty="0" smtClean="0"/>
              <a:t>Against </a:t>
            </a:r>
            <a:r>
              <a:rPr lang="en-GB" dirty="0"/>
              <a:t>Christ &amp; His </a:t>
            </a:r>
            <a:r>
              <a:rPr lang="en-GB" dirty="0" smtClean="0"/>
              <a:t>teachings- 2 </a:t>
            </a:r>
            <a:r>
              <a:rPr lang="en-GB" dirty="0"/>
              <a:t>Thess. 2:4, 1 John </a:t>
            </a:r>
            <a:r>
              <a:rPr lang="en-GB" dirty="0" smtClean="0"/>
              <a:t>4:3</a:t>
            </a:r>
          </a:p>
          <a:p>
            <a:r>
              <a:rPr lang="en-GB" dirty="0"/>
              <a:t>Denies the Atonement -1 John 4:3</a:t>
            </a:r>
          </a:p>
          <a:p>
            <a:endParaRPr lang="en-GB" dirty="0"/>
          </a:p>
          <a:p>
            <a:pPr lvl="1"/>
            <a:r>
              <a:rPr lang="en-GB" dirty="0"/>
              <a:t>2 </a:t>
            </a:r>
            <a:r>
              <a:rPr lang="en-GB" dirty="0" err="1"/>
              <a:t>Thes</a:t>
            </a:r>
            <a:r>
              <a:rPr lang="en-GB" dirty="0"/>
              <a:t>. 2:4 </a:t>
            </a:r>
            <a:r>
              <a:rPr lang="en-GB" dirty="0" smtClean="0"/>
              <a:t>Who </a:t>
            </a:r>
            <a:r>
              <a:rPr lang="en-GB" dirty="0" err="1"/>
              <a:t>opposeth</a:t>
            </a:r>
            <a:r>
              <a:rPr lang="en-GB" dirty="0"/>
              <a:t> and </a:t>
            </a:r>
            <a:r>
              <a:rPr lang="en-GB" dirty="0" err="1"/>
              <a:t>exalteth</a:t>
            </a:r>
            <a:r>
              <a:rPr lang="en-GB" dirty="0"/>
              <a:t> himself above all that is called God, or that is worshipped; so that he as God </a:t>
            </a:r>
            <a:r>
              <a:rPr lang="en-GB" dirty="0" err="1"/>
              <a:t>sitteth</a:t>
            </a:r>
            <a:r>
              <a:rPr lang="en-GB" dirty="0"/>
              <a:t> in the temple of God, </a:t>
            </a:r>
            <a:r>
              <a:rPr lang="en-GB" dirty="0" err="1"/>
              <a:t>shewing</a:t>
            </a:r>
            <a:r>
              <a:rPr lang="en-GB" dirty="0"/>
              <a:t> himself that he is God. </a:t>
            </a:r>
          </a:p>
          <a:p>
            <a:endParaRPr lang="en-GB" dirty="0"/>
          </a:p>
          <a:p>
            <a:pPr lvl="1"/>
            <a:r>
              <a:rPr lang="en-GB" dirty="0"/>
              <a:t>1 John 4:3 </a:t>
            </a:r>
            <a:r>
              <a:rPr lang="en-GB" dirty="0" smtClean="0"/>
              <a:t>And </a:t>
            </a:r>
            <a:r>
              <a:rPr lang="en-GB" dirty="0"/>
              <a:t>every spirit that </a:t>
            </a:r>
            <a:r>
              <a:rPr lang="en-GB" dirty="0" err="1"/>
              <a:t>confesseth</a:t>
            </a:r>
            <a:r>
              <a:rPr lang="en-GB" dirty="0"/>
              <a:t> not that Jesus Christ is come in the flesh is not of God: and this is that spirit of antichrist, whereof ye have heard that it should come; and even now already is it in the world. </a:t>
            </a:r>
          </a:p>
          <a:p>
            <a:endParaRPr lang="en-GB" dirty="0"/>
          </a:p>
        </p:txBody>
      </p:sp>
      <p:sp>
        <p:nvSpPr>
          <p:cNvPr id="3" name="Title 2"/>
          <p:cNvSpPr>
            <a:spLocks noGrp="1"/>
          </p:cNvSpPr>
          <p:nvPr>
            <p:ph type="title"/>
          </p:nvPr>
        </p:nvSpPr>
        <p:spPr/>
        <p:txBody>
          <a:bodyPr/>
          <a:lstStyle/>
          <a:p>
            <a:r>
              <a:rPr lang="en-GB" dirty="0" smtClean="0"/>
              <a:t>Spirit of Antichrist</a:t>
            </a:r>
            <a:endParaRPr lang="en-GB" dirty="0"/>
          </a:p>
        </p:txBody>
      </p:sp>
    </p:spTree>
    <p:extLst>
      <p:ext uri="{BB962C8B-B14F-4D97-AF65-F5344CB8AC3E}">
        <p14:creationId xmlns:p14="http://schemas.microsoft.com/office/powerpoint/2010/main" xmlns="" val="2177365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endParaRPr lang="en-GB" dirty="0"/>
          </a:p>
          <a:p>
            <a:r>
              <a:rPr lang="en-GB" b="1" dirty="0"/>
              <a:t>Manifests as:</a:t>
            </a:r>
          </a:p>
          <a:p>
            <a:r>
              <a:rPr lang="en-GB" dirty="0" smtClean="0"/>
              <a:t>Running </a:t>
            </a:r>
            <a:r>
              <a:rPr lang="en-GB" dirty="0"/>
              <a:t>after false doctrines - 1Tim </a:t>
            </a:r>
            <a:r>
              <a:rPr lang="en-GB" dirty="0" smtClean="0"/>
              <a:t>6:20,21; </a:t>
            </a:r>
            <a:r>
              <a:rPr lang="en-GB" dirty="0"/>
              <a:t>2Tim </a:t>
            </a:r>
            <a:r>
              <a:rPr lang="en-GB" dirty="0" smtClean="0"/>
              <a:t>4:3; </a:t>
            </a:r>
            <a:r>
              <a:rPr lang="en-GB" dirty="0"/>
              <a:t>Titus </a:t>
            </a:r>
            <a:r>
              <a:rPr lang="en-GB" dirty="0" smtClean="0"/>
              <a:t>3:10; </a:t>
            </a:r>
            <a:r>
              <a:rPr lang="en-GB" dirty="0"/>
              <a:t>1Jn 4:1-6</a:t>
            </a:r>
          </a:p>
          <a:p>
            <a:r>
              <a:rPr lang="en-GB" dirty="0" smtClean="0"/>
              <a:t>Denial </a:t>
            </a:r>
            <a:r>
              <a:rPr lang="en-GB" dirty="0"/>
              <a:t>of the deity of Jesus Christ </a:t>
            </a:r>
            <a:r>
              <a:rPr lang="en-GB" dirty="0" smtClean="0"/>
              <a:t>- 2 </a:t>
            </a:r>
            <a:r>
              <a:rPr lang="en-GB" dirty="0"/>
              <a:t>Thessalonians</a:t>
            </a:r>
          </a:p>
          <a:p>
            <a:r>
              <a:rPr lang="en-GB" dirty="0" smtClean="0"/>
              <a:t>Aberrant </a:t>
            </a:r>
            <a:r>
              <a:rPr lang="en-GB" dirty="0"/>
              <a:t>or heterodox Christian teachings -2 Peter 2:10</a:t>
            </a:r>
          </a:p>
          <a:p>
            <a:r>
              <a:rPr lang="en-GB" dirty="0" smtClean="0"/>
              <a:t>Inability </a:t>
            </a:r>
            <a:r>
              <a:rPr lang="en-GB" dirty="0"/>
              <a:t>to understand simple Biblical truths -</a:t>
            </a:r>
            <a:r>
              <a:rPr lang="en-GB" dirty="0" err="1"/>
              <a:t>Prov</a:t>
            </a:r>
            <a:r>
              <a:rPr lang="en-GB" dirty="0"/>
              <a:t> </a:t>
            </a:r>
            <a:r>
              <a:rPr lang="en-GB" dirty="0" smtClean="0"/>
              <a:t>10:17, 12:1, </a:t>
            </a:r>
            <a:r>
              <a:rPr lang="en-GB" dirty="0"/>
              <a:t>13:18 </a:t>
            </a:r>
            <a:r>
              <a:rPr lang="en-GB" dirty="0" smtClean="0"/>
              <a:t>15:10,12,32; 1Jn 4:6; </a:t>
            </a:r>
            <a:r>
              <a:rPr lang="en-GB" dirty="0"/>
              <a:t>2Tim </a:t>
            </a:r>
            <a:r>
              <a:rPr lang="en-GB" dirty="0" smtClean="0"/>
              <a:t>4:1-4</a:t>
            </a:r>
          </a:p>
          <a:p>
            <a:endParaRPr lang="en-GB" dirty="0"/>
          </a:p>
          <a:p>
            <a:r>
              <a:rPr lang="en-GB" b="1" dirty="0"/>
              <a:t>LOOSE</a:t>
            </a:r>
            <a:r>
              <a:rPr lang="en-GB" dirty="0"/>
              <a:t>: SPIRIT OF HUMILITY, SUBMISSION</a:t>
            </a:r>
          </a:p>
        </p:txBody>
      </p:sp>
      <p:sp>
        <p:nvSpPr>
          <p:cNvPr id="3" name="Title 2"/>
          <p:cNvSpPr>
            <a:spLocks noGrp="1"/>
          </p:cNvSpPr>
          <p:nvPr>
            <p:ph type="title"/>
          </p:nvPr>
        </p:nvSpPr>
        <p:spPr/>
        <p:txBody>
          <a:bodyPr/>
          <a:lstStyle/>
          <a:p>
            <a:r>
              <a:rPr lang="en-GB" dirty="0"/>
              <a:t>Spirit of Error</a:t>
            </a:r>
          </a:p>
        </p:txBody>
      </p:sp>
    </p:spTree>
    <p:extLst>
      <p:ext uri="{BB962C8B-B14F-4D97-AF65-F5344CB8AC3E}">
        <p14:creationId xmlns:p14="http://schemas.microsoft.com/office/powerpoint/2010/main" xmlns="" val="2737167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GB" dirty="0"/>
              <a:t>Malachi 3:8-12 </a:t>
            </a:r>
            <a:r>
              <a:rPr lang="en-GB" dirty="0" smtClean="0"/>
              <a:t>Will </a:t>
            </a:r>
            <a:r>
              <a:rPr lang="en-GB" dirty="0"/>
              <a:t>a man rob God? Yet ye have robbed me. But ye say, Wherein have we robbed thee? In tithes and offerings. [9] Ye are cursed with a curse: for ye have robbed me, even this whole nation. [10] Bring ye all the tithes into the storehouse, that there may be meat in mine house, and prove me now herewith, </a:t>
            </a:r>
            <a:r>
              <a:rPr lang="en-GB" dirty="0" err="1"/>
              <a:t>saith</a:t>
            </a:r>
            <a:r>
              <a:rPr lang="en-GB" dirty="0"/>
              <a:t> the Lord of hosts, if I will not open you the windows of heaven, and pour you out a blessing, that there shall not be room enough to receive it. [11] And I will rebuke the devourer for your sakes, and he shall not destroy the fruits of your ground; neither shall your vine cast her fruit before the time in the field, </a:t>
            </a:r>
            <a:r>
              <a:rPr lang="en-GB" dirty="0" err="1"/>
              <a:t>saith</a:t>
            </a:r>
            <a:r>
              <a:rPr lang="en-GB" dirty="0"/>
              <a:t> the Lord of hosts. [12] And all nations shall call you blessed: for ye shall be a delightsome land, </a:t>
            </a:r>
            <a:r>
              <a:rPr lang="en-GB" dirty="0" err="1"/>
              <a:t>saith</a:t>
            </a:r>
            <a:r>
              <a:rPr lang="en-GB" dirty="0"/>
              <a:t> the Lord of hosts. </a:t>
            </a:r>
          </a:p>
          <a:p>
            <a:endParaRPr lang="en-GB" dirty="0"/>
          </a:p>
          <a:p>
            <a:r>
              <a:rPr lang="en-GB" b="1" dirty="0" smtClean="0"/>
              <a:t>Possible </a:t>
            </a:r>
            <a:r>
              <a:rPr lang="en-GB" b="1" dirty="0"/>
              <a:t>entry: </a:t>
            </a:r>
            <a:r>
              <a:rPr lang="en-GB" dirty="0"/>
              <a:t>disobedience to God, especially in the area of tithing; or </a:t>
            </a:r>
            <a:r>
              <a:rPr lang="en-GB" dirty="0" smtClean="0"/>
              <a:t>generational sin </a:t>
            </a:r>
            <a:r>
              <a:rPr lang="en-GB" dirty="0"/>
              <a:t>of parents. The only way to be delivered of this spirit is for the person to obey </a:t>
            </a:r>
            <a:r>
              <a:rPr lang="en-GB" dirty="0" smtClean="0"/>
              <a:t>God's law </a:t>
            </a:r>
            <a:r>
              <a:rPr lang="en-GB" dirty="0"/>
              <a:t>and tithe</a:t>
            </a:r>
            <a:r>
              <a:rPr lang="en-GB" dirty="0" smtClean="0"/>
              <a:t>.</a:t>
            </a:r>
          </a:p>
        </p:txBody>
      </p:sp>
      <p:sp>
        <p:nvSpPr>
          <p:cNvPr id="3" name="Title 2"/>
          <p:cNvSpPr>
            <a:spLocks noGrp="1"/>
          </p:cNvSpPr>
          <p:nvPr>
            <p:ph type="title"/>
          </p:nvPr>
        </p:nvSpPr>
        <p:spPr/>
        <p:txBody>
          <a:bodyPr/>
          <a:lstStyle/>
          <a:p>
            <a:r>
              <a:rPr lang="en-GB" dirty="0"/>
              <a:t>Devouring Spirit</a:t>
            </a:r>
          </a:p>
        </p:txBody>
      </p:sp>
    </p:spTree>
    <p:extLst>
      <p:ext uri="{BB962C8B-B14F-4D97-AF65-F5344CB8AC3E}">
        <p14:creationId xmlns:p14="http://schemas.microsoft.com/office/powerpoint/2010/main" xmlns="" val="249021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b="1" dirty="0" smtClean="0"/>
              <a:t>Manifests </a:t>
            </a:r>
            <a:r>
              <a:rPr lang="en-GB" b="1" dirty="0"/>
              <a:t>as:</a:t>
            </a:r>
          </a:p>
          <a:p>
            <a:r>
              <a:rPr lang="en-GB" dirty="0"/>
              <a:t>C</a:t>
            </a:r>
            <a:r>
              <a:rPr lang="en-GB" dirty="0" smtClean="0"/>
              <a:t>hronic </a:t>
            </a:r>
            <a:r>
              <a:rPr lang="en-GB" dirty="0"/>
              <a:t>poverty, deep indebtedness</a:t>
            </a:r>
          </a:p>
          <a:p>
            <a:r>
              <a:rPr lang="en-GB" dirty="0" smtClean="0"/>
              <a:t>Financial </a:t>
            </a:r>
            <a:r>
              <a:rPr lang="en-GB" dirty="0"/>
              <a:t>or real estate calamities (natural disasters)</a:t>
            </a:r>
          </a:p>
          <a:p>
            <a:r>
              <a:rPr lang="en-GB" dirty="0" smtClean="0"/>
              <a:t>Inability </a:t>
            </a:r>
            <a:r>
              <a:rPr lang="en-GB" dirty="0"/>
              <a:t>to ever save money.</a:t>
            </a:r>
          </a:p>
          <a:p>
            <a:pPr lvl="1"/>
            <a:r>
              <a:rPr lang="en-GB" dirty="0" smtClean="0"/>
              <a:t>(</a:t>
            </a:r>
            <a:r>
              <a:rPr lang="en-GB" dirty="0"/>
              <a:t>Be sure to tithe time-in the form of Bible study and prayer-as well as talents </a:t>
            </a:r>
            <a:r>
              <a:rPr lang="en-GB" dirty="0" smtClean="0"/>
              <a:t>and finances)</a:t>
            </a:r>
          </a:p>
          <a:p>
            <a:pPr lvl="1"/>
            <a:endParaRPr lang="en-GB" dirty="0"/>
          </a:p>
          <a:p>
            <a:r>
              <a:rPr lang="en-GB" b="1" dirty="0"/>
              <a:t>LOOSE</a:t>
            </a:r>
            <a:r>
              <a:rPr lang="en-GB" dirty="0"/>
              <a:t>: THE FULL PROVISION MADE FOR US BY CHRISTS' VICTORY.</a:t>
            </a:r>
          </a:p>
        </p:txBody>
      </p:sp>
      <p:sp>
        <p:nvSpPr>
          <p:cNvPr id="3" name="Title 2"/>
          <p:cNvSpPr>
            <a:spLocks noGrp="1"/>
          </p:cNvSpPr>
          <p:nvPr>
            <p:ph type="title"/>
          </p:nvPr>
        </p:nvSpPr>
        <p:spPr/>
        <p:txBody>
          <a:bodyPr/>
          <a:lstStyle/>
          <a:p>
            <a:r>
              <a:rPr lang="en-GB" dirty="0"/>
              <a:t>Devouring Spirit</a:t>
            </a:r>
          </a:p>
        </p:txBody>
      </p:sp>
    </p:spTree>
    <p:extLst>
      <p:ext uri="{BB962C8B-B14F-4D97-AF65-F5344CB8AC3E}">
        <p14:creationId xmlns:p14="http://schemas.microsoft.com/office/powerpoint/2010/main" xmlns="" val="4054698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GB" dirty="0"/>
              <a:t>2 Cor. 12:7 </a:t>
            </a:r>
            <a:r>
              <a:rPr lang="en-GB" dirty="0" smtClean="0"/>
              <a:t>And </a:t>
            </a:r>
            <a:r>
              <a:rPr lang="en-GB" dirty="0"/>
              <a:t>lest I should be exalted above measure through the abundance of the revelations, there was given to me a thorn in the flesh, the messenger of Satan to buffet me, lest I should be exalted above measure. </a:t>
            </a:r>
          </a:p>
          <a:p>
            <a:endParaRPr lang="en-GB" dirty="0"/>
          </a:p>
          <a:p>
            <a:r>
              <a:rPr lang="en-GB" dirty="0" smtClean="0"/>
              <a:t>This </a:t>
            </a:r>
            <a:r>
              <a:rPr lang="en-GB" dirty="0"/>
              <a:t>is a specialized problem because this spirit works against ministries. </a:t>
            </a:r>
            <a:r>
              <a:rPr lang="en-GB" dirty="0" smtClean="0"/>
              <a:t>It torments </a:t>
            </a:r>
            <a:r>
              <a:rPr lang="en-GB" dirty="0"/>
              <a:t>the minister or causes the needs of the ministry to go unmet. God </a:t>
            </a:r>
            <a:r>
              <a:rPr lang="en-GB" dirty="0" smtClean="0"/>
              <a:t>seems to </a:t>
            </a:r>
            <a:r>
              <a:rPr lang="en-GB" dirty="0"/>
              <a:t>allow this to keep his servants humble. Intercessors are often faced with </a:t>
            </a:r>
            <a:r>
              <a:rPr lang="en-GB" dirty="0" smtClean="0"/>
              <a:t>this and </a:t>
            </a:r>
            <a:r>
              <a:rPr lang="en-GB" dirty="0"/>
              <a:t>having the covering of your pastor as well as having prayer partners to </a:t>
            </a:r>
            <a:r>
              <a:rPr lang="en-GB" dirty="0" smtClean="0"/>
              <a:t>agree with </a:t>
            </a:r>
            <a:r>
              <a:rPr lang="en-GB" dirty="0"/>
              <a:t>you often seems to render it less effective.</a:t>
            </a:r>
          </a:p>
        </p:txBody>
      </p:sp>
      <p:sp>
        <p:nvSpPr>
          <p:cNvPr id="3" name="Title 2"/>
          <p:cNvSpPr>
            <a:spLocks noGrp="1"/>
          </p:cNvSpPr>
          <p:nvPr>
            <p:ph type="title"/>
          </p:nvPr>
        </p:nvSpPr>
        <p:spPr/>
        <p:txBody>
          <a:bodyPr/>
          <a:lstStyle/>
          <a:p>
            <a:r>
              <a:rPr lang="en-GB" dirty="0"/>
              <a:t>Buffeting Spirit</a:t>
            </a:r>
          </a:p>
        </p:txBody>
      </p:sp>
    </p:spTree>
    <p:extLst>
      <p:ext uri="{BB962C8B-B14F-4D97-AF65-F5344CB8AC3E}">
        <p14:creationId xmlns:p14="http://schemas.microsoft.com/office/powerpoint/2010/main" xmlns="" val="149956063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GB" dirty="0" smtClean="0"/>
              <a:t>Mark </a:t>
            </a:r>
            <a:r>
              <a:rPr lang="en-GB" dirty="0"/>
              <a:t>1:26 </a:t>
            </a:r>
            <a:r>
              <a:rPr lang="en-GB" dirty="0" smtClean="0"/>
              <a:t>And </a:t>
            </a:r>
            <a:r>
              <a:rPr lang="en-GB" dirty="0"/>
              <a:t>when the unclean spirit had torn him, and cried with a loud voice, he came out of him. </a:t>
            </a:r>
          </a:p>
          <a:p>
            <a:r>
              <a:rPr lang="en-GB" dirty="0" smtClean="0"/>
              <a:t>Mark </a:t>
            </a:r>
            <a:r>
              <a:rPr lang="en-GB" dirty="0"/>
              <a:t>3:11 </a:t>
            </a:r>
            <a:r>
              <a:rPr lang="en-GB" dirty="0" smtClean="0"/>
              <a:t>And </a:t>
            </a:r>
            <a:r>
              <a:rPr lang="en-GB" dirty="0"/>
              <a:t>unclean spirits, when they saw him, fell down before him, and cried, saying, Thou art the Son of God. </a:t>
            </a:r>
          </a:p>
          <a:p>
            <a:r>
              <a:rPr lang="en-GB" dirty="0" smtClean="0"/>
              <a:t>Mark </a:t>
            </a:r>
            <a:r>
              <a:rPr lang="en-GB" dirty="0"/>
              <a:t>5:3 </a:t>
            </a:r>
            <a:r>
              <a:rPr lang="en-GB" dirty="0" smtClean="0"/>
              <a:t>Who </a:t>
            </a:r>
            <a:r>
              <a:rPr lang="en-GB" dirty="0"/>
              <a:t>had his dwelling among the tombs; and no man could bind him, no, not with chains: </a:t>
            </a:r>
          </a:p>
          <a:p>
            <a:r>
              <a:rPr lang="en-GB" dirty="0" smtClean="0"/>
              <a:t>Luke </a:t>
            </a:r>
            <a:r>
              <a:rPr lang="en-GB" dirty="0"/>
              <a:t>4:33 </a:t>
            </a:r>
            <a:r>
              <a:rPr lang="en-GB" dirty="0" smtClean="0"/>
              <a:t>And </a:t>
            </a:r>
            <a:r>
              <a:rPr lang="en-GB" dirty="0"/>
              <a:t>in the synagogue there was a man, which had a spirit of an unclean devil, and cried out with a loud voice, </a:t>
            </a:r>
          </a:p>
          <a:p>
            <a:r>
              <a:rPr lang="en-GB" dirty="0" smtClean="0"/>
              <a:t>Luke </a:t>
            </a:r>
            <a:r>
              <a:rPr lang="en-GB" dirty="0"/>
              <a:t>8:27 </a:t>
            </a:r>
            <a:r>
              <a:rPr lang="en-GB" dirty="0" smtClean="0"/>
              <a:t>And </a:t>
            </a:r>
            <a:r>
              <a:rPr lang="en-GB" dirty="0"/>
              <a:t>when he went forth to land, there met him out of the city a certain man, which had devils long time, and ware no clothes, neither abode in any house, but in the tombs. </a:t>
            </a:r>
          </a:p>
          <a:p>
            <a:endParaRPr lang="en-GB" dirty="0"/>
          </a:p>
          <a:p>
            <a:r>
              <a:rPr lang="en-GB" b="1" dirty="0" smtClean="0"/>
              <a:t>Possible </a:t>
            </a:r>
            <a:r>
              <a:rPr lang="en-GB" b="1" dirty="0"/>
              <a:t>entry: </a:t>
            </a:r>
            <a:r>
              <a:rPr lang="en-GB" dirty="0"/>
              <a:t>the defilement of a child's spirit. This may be the result of physical </a:t>
            </a:r>
            <a:r>
              <a:rPr lang="en-GB" dirty="0" smtClean="0"/>
              <a:t>or sexual </a:t>
            </a:r>
            <a:r>
              <a:rPr lang="en-GB" dirty="0"/>
              <a:t>abuse, incest or involvement of the child in occult practices or ritualized </a:t>
            </a:r>
            <a:r>
              <a:rPr lang="en-GB" dirty="0" smtClean="0"/>
              <a:t>abuse. Sometimes </a:t>
            </a:r>
            <a:r>
              <a:rPr lang="en-GB" dirty="0"/>
              <a:t>"imagined" child abuse can also open doorways if the child feels deep </a:t>
            </a:r>
            <a:r>
              <a:rPr lang="en-GB" dirty="0" smtClean="0"/>
              <a:t>within themselves </a:t>
            </a:r>
            <a:r>
              <a:rPr lang="en-GB" dirty="0"/>
              <a:t>that they have been defiled or violated</a:t>
            </a:r>
            <a:r>
              <a:rPr lang="en-GB" dirty="0" smtClean="0"/>
              <a:t>,</a:t>
            </a:r>
          </a:p>
        </p:txBody>
      </p:sp>
      <p:sp>
        <p:nvSpPr>
          <p:cNvPr id="3" name="Title 2"/>
          <p:cNvSpPr>
            <a:spLocks noGrp="1"/>
          </p:cNvSpPr>
          <p:nvPr>
            <p:ph type="title"/>
          </p:nvPr>
        </p:nvSpPr>
        <p:spPr/>
        <p:txBody>
          <a:bodyPr/>
          <a:lstStyle/>
          <a:p>
            <a:r>
              <a:rPr lang="en-GB" dirty="0"/>
              <a:t>Legion/Unclean Spirit</a:t>
            </a:r>
          </a:p>
        </p:txBody>
      </p:sp>
    </p:spTree>
    <p:extLst>
      <p:ext uri="{BB962C8B-B14F-4D97-AF65-F5344CB8AC3E}">
        <p14:creationId xmlns:p14="http://schemas.microsoft.com/office/powerpoint/2010/main" xmlns="" val="1252029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88032"/>
          </a:xfrm>
        </p:spPr>
        <p:txBody>
          <a:bodyPr>
            <a:normAutofit fontScale="85000" lnSpcReduction="20000"/>
          </a:bodyPr>
          <a:lstStyle/>
          <a:p>
            <a:r>
              <a:rPr lang="en-GB" b="1" dirty="0" smtClean="0"/>
              <a:t>Manifests </a:t>
            </a:r>
            <a:r>
              <a:rPr lang="en-GB" b="1" dirty="0"/>
              <a:t>as:</a:t>
            </a:r>
          </a:p>
          <a:p>
            <a:r>
              <a:rPr lang="en-GB" dirty="0"/>
              <a:t>I</a:t>
            </a:r>
            <a:r>
              <a:rPr lang="en-GB" dirty="0" smtClean="0"/>
              <a:t>nsomnia</a:t>
            </a:r>
            <a:endParaRPr lang="en-GB" dirty="0"/>
          </a:p>
          <a:p>
            <a:r>
              <a:rPr lang="en-GB" dirty="0" smtClean="0"/>
              <a:t>Suicidal </a:t>
            </a:r>
            <a:r>
              <a:rPr lang="en-GB" dirty="0"/>
              <a:t>ideation, self-mutilation</a:t>
            </a:r>
          </a:p>
          <a:p>
            <a:r>
              <a:rPr lang="en-GB" dirty="0" smtClean="0"/>
              <a:t>Supernatural </a:t>
            </a:r>
            <a:r>
              <a:rPr lang="en-GB" dirty="0"/>
              <a:t>strength (a mental pre-occupation with </a:t>
            </a:r>
            <a:r>
              <a:rPr lang="en-GB" dirty="0" smtClean="0"/>
              <a:t>super-heroes</a:t>
            </a:r>
            <a:r>
              <a:rPr lang="en-GB" dirty="0"/>
              <a:t>)</a:t>
            </a:r>
          </a:p>
          <a:p>
            <a:r>
              <a:rPr lang="en-GB" dirty="0" smtClean="0"/>
              <a:t>Morbid </a:t>
            </a:r>
            <a:r>
              <a:rPr lang="en-GB" dirty="0"/>
              <a:t>fascination with death, human waste, putrefaction or grave-yards;</a:t>
            </a:r>
          </a:p>
          <a:p>
            <a:r>
              <a:rPr lang="en-GB" dirty="0" smtClean="0"/>
              <a:t>Extreme </a:t>
            </a:r>
            <a:r>
              <a:rPr lang="en-GB" dirty="0"/>
              <a:t>inner torment, hears voices, has night mares</a:t>
            </a:r>
          </a:p>
          <a:p>
            <a:r>
              <a:rPr lang="en-GB" dirty="0" smtClean="0"/>
              <a:t>Exhibitionism</a:t>
            </a:r>
            <a:r>
              <a:rPr lang="en-GB" dirty="0"/>
              <a:t>, nudity, homosexuality, promiscuity, sexual perversions</a:t>
            </a:r>
          </a:p>
          <a:p>
            <a:r>
              <a:rPr lang="en-GB" dirty="0" smtClean="0"/>
              <a:t>Perfectionistic</a:t>
            </a:r>
            <a:r>
              <a:rPr lang="en-GB" dirty="0"/>
              <a:t>, extreme performance orientation</a:t>
            </a:r>
          </a:p>
          <a:p>
            <a:r>
              <a:rPr lang="en-GB" dirty="0" smtClean="0"/>
              <a:t>Compulsively </a:t>
            </a:r>
            <a:r>
              <a:rPr lang="en-GB" dirty="0"/>
              <a:t>clean</a:t>
            </a:r>
          </a:p>
          <a:p>
            <a:r>
              <a:rPr lang="en-GB" dirty="0" smtClean="0"/>
              <a:t>Reclusive</a:t>
            </a:r>
            <a:r>
              <a:rPr lang="en-GB" dirty="0"/>
              <a:t>, very rigid and controlled</a:t>
            </a:r>
          </a:p>
          <a:p>
            <a:r>
              <a:rPr lang="en-GB" dirty="0" smtClean="0"/>
              <a:t>Anorexia</a:t>
            </a:r>
            <a:r>
              <a:rPr lang="en-GB" dirty="0"/>
              <a:t>, Bulimia, compulsive over-eating.</a:t>
            </a:r>
          </a:p>
          <a:p>
            <a:r>
              <a:rPr lang="en-GB" dirty="0" smtClean="0"/>
              <a:t>Sees </a:t>
            </a:r>
            <a:r>
              <a:rPr lang="en-GB" dirty="0"/>
              <a:t>God as Mother</a:t>
            </a:r>
          </a:p>
        </p:txBody>
      </p:sp>
      <p:sp>
        <p:nvSpPr>
          <p:cNvPr id="3" name="Title 2"/>
          <p:cNvSpPr>
            <a:spLocks noGrp="1"/>
          </p:cNvSpPr>
          <p:nvPr>
            <p:ph type="title"/>
          </p:nvPr>
        </p:nvSpPr>
        <p:spPr/>
        <p:txBody>
          <a:bodyPr/>
          <a:lstStyle/>
          <a:p>
            <a:r>
              <a:rPr lang="en-GB" dirty="0"/>
              <a:t>Legion/Unclean Spirit</a:t>
            </a:r>
          </a:p>
        </p:txBody>
      </p:sp>
    </p:spTree>
    <p:extLst>
      <p:ext uri="{BB962C8B-B14F-4D97-AF65-F5344CB8AC3E}">
        <p14:creationId xmlns:p14="http://schemas.microsoft.com/office/powerpoint/2010/main" xmlns="" val="767225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268760"/>
            <a:ext cx="8507288" cy="5256584"/>
          </a:xfrm>
        </p:spPr>
        <p:txBody>
          <a:bodyPr>
            <a:normAutofit fontScale="70000" lnSpcReduction="20000"/>
          </a:bodyPr>
          <a:lstStyle/>
          <a:p>
            <a:r>
              <a:rPr lang="en-GB" b="1" dirty="0" smtClean="0"/>
              <a:t>Manifests </a:t>
            </a:r>
            <a:r>
              <a:rPr lang="en-GB" b="1" dirty="0"/>
              <a:t>as:</a:t>
            </a:r>
          </a:p>
          <a:p>
            <a:r>
              <a:rPr lang="en-GB" dirty="0"/>
              <a:t>Humanism- </a:t>
            </a:r>
            <a:endParaRPr lang="en-GB" dirty="0" smtClean="0"/>
          </a:p>
          <a:p>
            <a:pPr lvl="1"/>
            <a:r>
              <a:rPr lang="en-GB" dirty="0" smtClean="0"/>
              <a:t>2 </a:t>
            </a:r>
            <a:r>
              <a:rPr lang="en-GB" dirty="0" err="1" smtClean="0"/>
              <a:t>Thes</a:t>
            </a:r>
            <a:r>
              <a:rPr lang="en-GB" dirty="0"/>
              <a:t>. 2:3-4 </a:t>
            </a:r>
            <a:r>
              <a:rPr lang="en-GB" dirty="0" smtClean="0"/>
              <a:t>Let </a:t>
            </a:r>
            <a:r>
              <a:rPr lang="en-GB" dirty="0"/>
              <a:t>no man deceive you by any means: for that day shall not come, except there come a falling away first, and that man of sin be revealed, the son of perdition; [4] Who </a:t>
            </a:r>
            <a:r>
              <a:rPr lang="en-GB" dirty="0" err="1"/>
              <a:t>opposeth</a:t>
            </a:r>
            <a:r>
              <a:rPr lang="en-GB" dirty="0"/>
              <a:t> and </a:t>
            </a:r>
            <a:r>
              <a:rPr lang="en-GB" dirty="0" err="1"/>
              <a:t>exalteth</a:t>
            </a:r>
            <a:r>
              <a:rPr lang="en-GB" dirty="0"/>
              <a:t> himself above all that is called God, or that is worshipped; so that he as God </a:t>
            </a:r>
            <a:r>
              <a:rPr lang="en-GB" dirty="0" err="1"/>
              <a:t>sitteth</a:t>
            </a:r>
            <a:r>
              <a:rPr lang="en-GB" dirty="0"/>
              <a:t> in the temple of God, </a:t>
            </a:r>
            <a:r>
              <a:rPr lang="en-GB" dirty="0" err="1"/>
              <a:t>shewing</a:t>
            </a:r>
            <a:r>
              <a:rPr lang="en-GB" dirty="0"/>
              <a:t> himself that he is God. </a:t>
            </a:r>
          </a:p>
          <a:p>
            <a:endParaRPr lang="en-GB" dirty="0"/>
          </a:p>
          <a:p>
            <a:r>
              <a:rPr lang="en-GB" dirty="0" smtClean="0"/>
              <a:t>Teachers </a:t>
            </a:r>
            <a:r>
              <a:rPr lang="en-GB" dirty="0"/>
              <a:t>of Heresies- </a:t>
            </a:r>
            <a:endParaRPr lang="en-GB" dirty="0" smtClean="0"/>
          </a:p>
          <a:p>
            <a:pPr lvl="1"/>
            <a:r>
              <a:rPr lang="en-GB" dirty="0" smtClean="0"/>
              <a:t>1 </a:t>
            </a:r>
            <a:r>
              <a:rPr lang="en-GB" dirty="0"/>
              <a:t>John 2:18-19 </a:t>
            </a:r>
            <a:r>
              <a:rPr lang="en-GB" dirty="0" smtClean="0"/>
              <a:t>Little </a:t>
            </a:r>
            <a:r>
              <a:rPr lang="en-GB" dirty="0"/>
              <a:t>children, it is the last time: and as ye have heard that antichrist shall come, even now are there many antichrists; whereby we know that it is the last time. [19] They went out from us, but they were not of us; for if they had been of us, they would no doubt have continued with us: but they went out, that they might be made manifest that they were not all of us. </a:t>
            </a:r>
          </a:p>
          <a:p>
            <a:endParaRPr lang="en-GB" dirty="0"/>
          </a:p>
          <a:p>
            <a:r>
              <a:rPr lang="en-GB" dirty="0" smtClean="0"/>
              <a:t>Attacks the testimony of Christians (Deceiver) 2 </a:t>
            </a:r>
            <a:r>
              <a:rPr lang="en-GB" dirty="0" err="1" smtClean="0"/>
              <a:t>Thes</a:t>
            </a:r>
            <a:r>
              <a:rPr lang="en-GB" dirty="0" smtClean="0"/>
              <a:t> 2:4, 2 John 7</a:t>
            </a:r>
          </a:p>
          <a:p>
            <a:pPr lvl="1"/>
            <a:r>
              <a:rPr lang="en-GB" dirty="0"/>
              <a:t>2 John 1:7 </a:t>
            </a:r>
            <a:r>
              <a:rPr lang="en-GB" dirty="0" smtClean="0"/>
              <a:t>For </a:t>
            </a:r>
            <a:r>
              <a:rPr lang="en-GB" dirty="0"/>
              <a:t>many deceivers are entered into the world, who confess not that Jesus Christ is come in the flesh. This is a deceiver and an antichrist. </a:t>
            </a:r>
          </a:p>
        </p:txBody>
      </p:sp>
      <p:sp>
        <p:nvSpPr>
          <p:cNvPr id="3" name="Title 2"/>
          <p:cNvSpPr>
            <a:spLocks noGrp="1"/>
          </p:cNvSpPr>
          <p:nvPr>
            <p:ph type="title"/>
          </p:nvPr>
        </p:nvSpPr>
        <p:spPr/>
        <p:txBody>
          <a:bodyPr/>
          <a:lstStyle/>
          <a:p>
            <a:r>
              <a:rPr lang="en-GB" dirty="0" smtClean="0"/>
              <a:t>Spirit of Antichrist</a:t>
            </a:r>
            <a:endParaRPr lang="en-GB" dirty="0"/>
          </a:p>
        </p:txBody>
      </p:sp>
    </p:spTree>
    <p:extLst>
      <p:ext uri="{BB962C8B-B14F-4D97-AF65-F5344CB8AC3E}">
        <p14:creationId xmlns:p14="http://schemas.microsoft.com/office/powerpoint/2010/main" xmlns="" val="3144397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268760"/>
            <a:ext cx="8507288" cy="5256584"/>
          </a:xfrm>
        </p:spPr>
        <p:txBody>
          <a:bodyPr>
            <a:normAutofit fontScale="92500" lnSpcReduction="10000"/>
          </a:bodyPr>
          <a:lstStyle/>
          <a:p>
            <a:r>
              <a:rPr lang="en-GB" b="1" dirty="0" smtClean="0"/>
              <a:t>Manifests </a:t>
            </a:r>
            <a:r>
              <a:rPr lang="en-GB" b="1" dirty="0"/>
              <a:t>as:</a:t>
            </a:r>
          </a:p>
          <a:p>
            <a:r>
              <a:rPr lang="en-GB" dirty="0" smtClean="0"/>
              <a:t>Attempts </a:t>
            </a:r>
            <a:r>
              <a:rPr lang="en-GB" dirty="0"/>
              <a:t>to substitute self for Jesus(Lawlessness</a:t>
            </a:r>
            <a:r>
              <a:rPr lang="en-GB" dirty="0" smtClean="0"/>
              <a:t>)- </a:t>
            </a:r>
          </a:p>
          <a:p>
            <a:pPr lvl="1"/>
            <a:r>
              <a:rPr lang="en-GB" dirty="0" smtClean="0"/>
              <a:t>2 </a:t>
            </a:r>
            <a:r>
              <a:rPr lang="en-GB" dirty="0" err="1" smtClean="0"/>
              <a:t>Thes</a:t>
            </a:r>
            <a:r>
              <a:rPr lang="en-GB" dirty="0" smtClean="0"/>
              <a:t> 2:3-12</a:t>
            </a:r>
          </a:p>
          <a:p>
            <a:endParaRPr lang="en-GB" dirty="0"/>
          </a:p>
          <a:p>
            <a:r>
              <a:rPr lang="en-GB" dirty="0"/>
              <a:t>Blasphemes the name of Jesus (Worldly speech &amp; actions</a:t>
            </a:r>
            <a:r>
              <a:rPr lang="en-GB" dirty="0" smtClean="0"/>
              <a:t>)-</a:t>
            </a:r>
          </a:p>
          <a:p>
            <a:pPr lvl="1"/>
            <a:r>
              <a:rPr lang="en-GB" dirty="0" smtClean="0"/>
              <a:t>1 </a:t>
            </a:r>
            <a:r>
              <a:rPr lang="en-GB" dirty="0"/>
              <a:t>John 4:5 </a:t>
            </a:r>
            <a:r>
              <a:rPr lang="en-GB" dirty="0" smtClean="0"/>
              <a:t>They </a:t>
            </a:r>
            <a:r>
              <a:rPr lang="en-GB" dirty="0"/>
              <a:t>are of the world: therefore speak they of the world, and the world </a:t>
            </a:r>
            <a:r>
              <a:rPr lang="en-GB" dirty="0" err="1"/>
              <a:t>heareth</a:t>
            </a:r>
            <a:r>
              <a:rPr lang="en-GB" dirty="0"/>
              <a:t> them. </a:t>
            </a:r>
          </a:p>
          <a:p>
            <a:endParaRPr lang="en-GB" dirty="0"/>
          </a:p>
          <a:p>
            <a:r>
              <a:rPr lang="en-GB" dirty="0" smtClean="0"/>
              <a:t>Practices </a:t>
            </a:r>
            <a:r>
              <a:rPr lang="en-GB" dirty="0"/>
              <a:t>forms of salvation by works rather than grace.-Rev. 13:7 </a:t>
            </a:r>
          </a:p>
          <a:p>
            <a:endParaRPr lang="en-GB" dirty="0"/>
          </a:p>
          <a:p>
            <a:r>
              <a:rPr lang="en-GB" b="1" dirty="0" smtClean="0"/>
              <a:t>LOOSE</a:t>
            </a:r>
            <a:r>
              <a:rPr lang="en-GB" dirty="0"/>
              <a:t>: SPIRIT OF TRUTH</a:t>
            </a:r>
          </a:p>
        </p:txBody>
      </p:sp>
      <p:sp>
        <p:nvSpPr>
          <p:cNvPr id="3" name="Title 2"/>
          <p:cNvSpPr>
            <a:spLocks noGrp="1"/>
          </p:cNvSpPr>
          <p:nvPr>
            <p:ph type="title"/>
          </p:nvPr>
        </p:nvSpPr>
        <p:spPr/>
        <p:txBody>
          <a:bodyPr/>
          <a:lstStyle/>
          <a:p>
            <a:r>
              <a:rPr lang="en-GB" dirty="0" smtClean="0"/>
              <a:t>Spirit of Antichrist</a:t>
            </a:r>
            <a:endParaRPr lang="en-GB" dirty="0"/>
          </a:p>
        </p:txBody>
      </p:sp>
    </p:spTree>
    <p:extLst>
      <p:ext uri="{BB962C8B-B14F-4D97-AF65-F5344CB8AC3E}">
        <p14:creationId xmlns:p14="http://schemas.microsoft.com/office/powerpoint/2010/main" xmlns="" val="1728069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5400600"/>
          </a:xfrm>
        </p:spPr>
        <p:txBody>
          <a:bodyPr>
            <a:normAutofit fontScale="92500" lnSpcReduction="20000"/>
          </a:bodyPr>
          <a:lstStyle/>
          <a:p>
            <a:r>
              <a:rPr lang="en-GB" b="1" dirty="0"/>
              <a:t>Romans 8:15 </a:t>
            </a:r>
            <a:r>
              <a:rPr lang="en-GB" dirty="0" smtClean="0"/>
              <a:t>For </a:t>
            </a:r>
            <a:r>
              <a:rPr lang="en-GB" dirty="0"/>
              <a:t>ye have not received the spirit of bondage again to fear; but ye have received the Spirit of adoption, whereby we cry, Abba, Father. </a:t>
            </a:r>
          </a:p>
          <a:p>
            <a:endParaRPr lang="en-GB" b="1" dirty="0"/>
          </a:p>
          <a:p>
            <a:r>
              <a:rPr lang="en-GB" b="1" dirty="0" smtClean="0"/>
              <a:t>Possible </a:t>
            </a:r>
            <a:r>
              <a:rPr lang="en-GB" b="1" dirty="0"/>
              <a:t>entry: </a:t>
            </a:r>
            <a:r>
              <a:rPr lang="en-GB" dirty="0" err="1"/>
              <a:t>unrepented</a:t>
            </a:r>
            <a:r>
              <a:rPr lang="en-GB" dirty="0"/>
              <a:t> sin of lust of the flesh, sin of parents.</a:t>
            </a:r>
          </a:p>
          <a:p>
            <a:endParaRPr lang="en-GB" b="1" dirty="0" smtClean="0"/>
          </a:p>
          <a:p>
            <a:r>
              <a:rPr lang="en-GB" b="1" dirty="0" smtClean="0"/>
              <a:t>Manifests </a:t>
            </a:r>
            <a:r>
              <a:rPr lang="en-GB" b="1" dirty="0"/>
              <a:t>as:</a:t>
            </a:r>
          </a:p>
          <a:p>
            <a:r>
              <a:rPr lang="en-GB" dirty="0" smtClean="0"/>
              <a:t>Lack </a:t>
            </a:r>
            <a:r>
              <a:rPr lang="en-GB" dirty="0"/>
              <a:t>of faith in their salvation in Jesus -Rom. 14:23</a:t>
            </a:r>
          </a:p>
          <a:p>
            <a:r>
              <a:rPr lang="en-GB" dirty="0" smtClean="0"/>
              <a:t>All </a:t>
            </a:r>
            <a:r>
              <a:rPr lang="en-GB" dirty="0"/>
              <a:t>forms of addictions -2 Pet 2:19</a:t>
            </a:r>
          </a:p>
          <a:p>
            <a:r>
              <a:rPr lang="en-GB" dirty="0" smtClean="0"/>
              <a:t>Anguish </a:t>
            </a:r>
            <a:r>
              <a:rPr lang="en-GB" dirty="0"/>
              <a:t>of spirit - Ex. 6:9</a:t>
            </a:r>
          </a:p>
          <a:p>
            <a:r>
              <a:rPr lang="en-GB" dirty="0"/>
              <a:t>U</a:t>
            </a:r>
            <a:r>
              <a:rPr lang="en-GB" dirty="0" smtClean="0"/>
              <a:t>ncontrolled </a:t>
            </a:r>
            <a:r>
              <a:rPr lang="en-GB" dirty="0"/>
              <a:t>lust, greed or ambition </a:t>
            </a:r>
            <a:r>
              <a:rPr lang="en-GB" dirty="0" smtClean="0"/>
              <a:t>- </a:t>
            </a:r>
            <a:r>
              <a:rPr lang="en-GB" dirty="0" err="1" smtClean="0"/>
              <a:t>Prov</a:t>
            </a:r>
            <a:r>
              <a:rPr lang="en-GB" dirty="0" smtClean="0"/>
              <a:t> </a:t>
            </a:r>
            <a:r>
              <a:rPr lang="en-GB" dirty="0"/>
              <a:t>5:22, John </a:t>
            </a:r>
            <a:r>
              <a:rPr lang="en-GB" dirty="0" smtClean="0"/>
              <a:t>8:34</a:t>
            </a:r>
            <a:endParaRPr lang="en-GB" dirty="0"/>
          </a:p>
        </p:txBody>
      </p:sp>
      <p:sp>
        <p:nvSpPr>
          <p:cNvPr id="3" name="Title 2"/>
          <p:cNvSpPr>
            <a:spLocks noGrp="1"/>
          </p:cNvSpPr>
          <p:nvPr>
            <p:ph type="title"/>
          </p:nvPr>
        </p:nvSpPr>
        <p:spPr/>
        <p:txBody>
          <a:bodyPr/>
          <a:lstStyle/>
          <a:p>
            <a:r>
              <a:rPr lang="en-GB" dirty="0"/>
              <a:t>Spirit of Bondage</a:t>
            </a:r>
          </a:p>
        </p:txBody>
      </p:sp>
    </p:spTree>
    <p:extLst>
      <p:ext uri="{BB962C8B-B14F-4D97-AF65-F5344CB8AC3E}">
        <p14:creationId xmlns:p14="http://schemas.microsoft.com/office/powerpoint/2010/main" xmlns="" val="347821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GB" dirty="0" smtClean="0"/>
              <a:t>But </a:t>
            </a:r>
            <a:r>
              <a:rPr lang="en-GB" dirty="0"/>
              <a:t>there were false prophets also among the people, even as there shall be false teachers among you, who </a:t>
            </a:r>
            <a:r>
              <a:rPr lang="en-GB" dirty="0" err="1"/>
              <a:t>privily</a:t>
            </a:r>
            <a:r>
              <a:rPr lang="en-GB" dirty="0"/>
              <a:t> shall bring in damnable heresies, even denying the Lord that bought them, and bring upon themselves swift destruction. [2] And many shall follow their pernicious ways; by reason of whom the way of truth shall be evil spoken of. [3] And through covetousness shall they with feigned words make merchandise of you: whose judgment now of a long time </a:t>
            </a:r>
            <a:r>
              <a:rPr lang="en-GB" dirty="0" err="1"/>
              <a:t>lingereth</a:t>
            </a:r>
            <a:r>
              <a:rPr lang="en-GB" dirty="0"/>
              <a:t> not, and their damnation </a:t>
            </a:r>
            <a:r>
              <a:rPr lang="en-GB" dirty="0" err="1"/>
              <a:t>slumbereth</a:t>
            </a:r>
            <a:r>
              <a:rPr lang="en-GB" dirty="0"/>
              <a:t> not. [4] For if God spared not the angels that sinned, but cast them down to hell, and delivered them into chains of darkness, to be reserved unto judgment; [5] And spared not the old world, but saved Noah the eighth person, a preacher of righteousness, bringing in the flood upon the world of the ungodly; [6] And turning the cities of Sodom and Gomorrah into ashes condemned them with an overthrow, making them an ensample unto those that after should live ungodly; [7] And delivered just Lot, vexed with the filthy conversation of the wicked: [8] (For that righteous man dwelling among them, in seeing and hearing, vexed his righteous soul from day to day with their unlawful deeds;) [9] The Lord </a:t>
            </a:r>
            <a:r>
              <a:rPr lang="en-GB" dirty="0" err="1"/>
              <a:t>knoweth</a:t>
            </a:r>
            <a:r>
              <a:rPr lang="en-GB" dirty="0"/>
              <a:t> how to deliver the godly out of temptations, and to reserve the unjust unto the day of judgment to be punished</a:t>
            </a:r>
            <a:r>
              <a:rPr lang="en-GB" dirty="0" smtClean="0"/>
              <a:t>:</a:t>
            </a:r>
            <a:endParaRPr lang="en-GB" dirty="0"/>
          </a:p>
          <a:p>
            <a:endParaRPr lang="en-GB" dirty="0"/>
          </a:p>
          <a:p>
            <a:endParaRPr lang="en-GB" dirty="0"/>
          </a:p>
        </p:txBody>
      </p:sp>
      <p:sp>
        <p:nvSpPr>
          <p:cNvPr id="3" name="Title 2"/>
          <p:cNvSpPr>
            <a:spLocks noGrp="1"/>
          </p:cNvSpPr>
          <p:nvPr>
            <p:ph type="title"/>
          </p:nvPr>
        </p:nvSpPr>
        <p:spPr/>
        <p:txBody>
          <a:bodyPr/>
          <a:lstStyle/>
          <a:p>
            <a:r>
              <a:rPr lang="en-GB" dirty="0" smtClean="0"/>
              <a:t>2 Peter 2</a:t>
            </a:r>
            <a:endParaRPr lang="en-GB" dirty="0"/>
          </a:p>
        </p:txBody>
      </p:sp>
    </p:spTree>
    <p:extLst>
      <p:ext uri="{BB962C8B-B14F-4D97-AF65-F5344CB8AC3E}">
        <p14:creationId xmlns:p14="http://schemas.microsoft.com/office/powerpoint/2010/main" xmlns="" val="31788483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16024"/>
          </a:xfrm>
        </p:spPr>
        <p:txBody>
          <a:bodyPr>
            <a:normAutofit fontScale="70000" lnSpcReduction="20000"/>
          </a:bodyPr>
          <a:lstStyle/>
          <a:p>
            <a:r>
              <a:rPr lang="en-GB" dirty="0"/>
              <a:t>[10] But chiefly them that walk after the flesh in the lust of uncleanness, and despise government. Presumptuous are they, </a:t>
            </a:r>
            <a:r>
              <a:rPr lang="en-GB" dirty="0" err="1"/>
              <a:t>selfwilled</a:t>
            </a:r>
            <a:r>
              <a:rPr lang="en-GB" dirty="0"/>
              <a:t>, they are not afraid to speak evil of dignities. [11] Whereas angels, which are greater in power and might, bring not railing accusation against them before the Lord. [12] But these, as natural brute beasts, made to be taken and destroyed, speak evil of the things that they understand not; and shall utterly perish in their own corruption; [13] And shall receive the reward of unrighteousness, as they that count it pleasure to riot in the daytime. Spots they are and blemishes, sporting themselves with their own </a:t>
            </a:r>
            <a:r>
              <a:rPr lang="en-GB" dirty="0" err="1"/>
              <a:t>deceivings</a:t>
            </a:r>
            <a:r>
              <a:rPr lang="en-GB" dirty="0"/>
              <a:t> while they feast with you; [14] Having eyes full of adultery, and that cannot cease from sin; beguiling unstable souls: an heart they have exercised with covetous practices; cursed children: [15] Which have forsaken the right way, and are gone astray, following the way of Balaam the son of </a:t>
            </a:r>
            <a:r>
              <a:rPr lang="en-GB" dirty="0" err="1"/>
              <a:t>Bosor</a:t>
            </a:r>
            <a:r>
              <a:rPr lang="en-GB" dirty="0"/>
              <a:t>, who loved the wages of unrighteousness; [16] But was rebuked for his iniquity: the dumb ass speaking with man's voice forbad the madness of the prophet. </a:t>
            </a:r>
          </a:p>
        </p:txBody>
      </p:sp>
      <p:sp>
        <p:nvSpPr>
          <p:cNvPr id="3" name="Title 2"/>
          <p:cNvSpPr>
            <a:spLocks noGrp="1"/>
          </p:cNvSpPr>
          <p:nvPr>
            <p:ph type="title"/>
          </p:nvPr>
        </p:nvSpPr>
        <p:spPr/>
        <p:txBody>
          <a:bodyPr/>
          <a:lstStyle/>
          <a:p>
            <a:r>
              <a:rPr lang="en-GB" dirty="0" smtClean="0"/>
              <a:t>2 Peter 2</a:t>
            </a:r>
            <a:endParaRPr lang="en-GB" dirty="0"/>
          </a:p>
        </p:txBody>
      </p:sp>
    </p:spTree>
    <p:extLst>
      <p:ext uri="{BB962C8B-B14F-4D97-AF65-F5344CB8AC3E}">
        <p14:creationId xmlns:p14="http://schemas.microsoft.com/office/powerpoint/2010/main" xmlns="" val="18926767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392</TotalTime>
  <Words>5393</Words>
  <Application>Microsoft Office PowerPoint</Application>
  <PresentationFormat>On-screen Show (4:3)</PresentationFormat>
  <Paragraphs>376</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Concourse</vt:lpstr>
      <vt:lpstr>Taxonomy of Evil</vt:lpstr>
      <vt:lpstr>Deliverance</vt:lpstr>
      <vt:lpstr>Slide 3</vt:lpstr>
      <vt:lpstr>Spirit of Antichrist</vt:lpstr>
      <vt:lpstr>Spirit of Antichrist</vt:lpstr>
      <vt:lpstr>Spirit of Antichrist</vt:lpstr>
      <vt:lpstr>Spirit of Bondage</vt:lpstr>
      <vt:lpstr>2 Peter 2</vt:lpstr>
      <vt:lpstr>2 Peter 2</vt:lpstr>
      <vt:lpstr>2 Peter 2</vt:lpstr>
      <vt:lpstr>Spirit of Bondage</vt:lpstr>
      <vt:lpstr>Deaf and Dumb Spirit</vt:lpstr>
      <vt:lpstr>Deaf and Dumb Spirit</vt:lpstr>
      <vt:lpstr>Spirit of Double-Mindedness &amp;/or Confusion</vt:lpstr>
      <vt:lpstr>Spirit of Double-Mindedness &amp;/or Confusion</vt:lpstr>
      <vt:lpstr>Spirit of Divination or "Power Demon</vt:lpstr>
      <vt:lpstr>Spirit of Divination or "Power Demon</vt:lpstr>
      <vt:lpstr>Spirit of Divination or "Power Demon</vt:lpstr>
      <vt:lpstr>Familiar Spirit</vt:lpstr>
      <vt:lpstr>Spirit of Fear</vt:lpstr>
      <vt:lpstr>Spirit of Haughtiness</vt:lpstr>
      <vt:lpstr>Spirit of Haughtiness</vt:lpstr>
      <vt:lpstr>Spirit of Heaviness</vt:lpstr>
      <vt:lpstr>Spirit of Heaviness</vt:lpstr>
      <vt:lpstr>Spirit of Infirmity</vt:lpstr>
      <vt:lpstr>Spirit of Infirmity</vt:lpstr>
      <vt:lpstr>Spirit of Jealousy</vt:lpstr>
      <vt:lpstr>Spirit of Jealousy</vt:lpstr>
      <vt:lpstr>Spirit of Lethargy</vt:lpstr>
      <vt:lpstr>Spirit of Lethargy</vt:lpstr>
      <vt:lpstr>Lying Spirit</vt:lpstr>
      <vt:lpstr>Lying Spirit</vt:lpstr>
      <vt:lpstr>Perverse Spirit</vt:lpstr>
      <vt:lpstr>Perverse Spirit</vt:lpstr>
      <vt:lpstr>Seducing Spirit</vt:lpstr>
      <vt:lpstr>Spirit of Whoredoms</vt:lpstr>
      <vt:lpstr>Spirit of Whoredoms</vt:lpstr>
      <vt:lpstr>Spirit of Slumber</vt:lpstr>
      <vt:lpstr>Spirit of Error</vt:lpstr>
      <vt:lpstr>Spirit of Error</vt:lpstr>
      <vt:lpstr>Devouring Spirit</vt:lpstr>
      <vt:lpstr>Devouring Spirit</vt:lpstr>
      <vt:lpstr>Buffeting Spirit</vt:lpstr>
      <vt:lpstr>Legion/Unclean Spirit</vt:lpstr>
      <vt:lpstr>Legion/Unclean Spirit</vt:lpstr>
    </vt:vector>
  </TitlesOfParts>
  <Company>Jedburgh Baptist Church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Taxonomy of Evil</dc:title>
  <dc:creator>bob</dc:creator>
  <cp:lastModifiedBy>Pastor</cp:lastModifiedBy>
  <cp:revision>23</cp:revision>
  <dcterms:created xsi:type="dcterms:W3CDTF">2013-03-23T23:43:23Z</dcterms:created>
  <dcterms:modified xsi:type="dcterms:W3CDTF">2013-03-24T14:54:12Z</dcterms:modified>
</cp:coreProperties>
</file>